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39ADE5-CA04-4EAA-A5E8-FE41A471E5C2}" type="datetimeFigureOut">
              <a:rPr lang="es-ES" smtClean="0"/>
              <a:pPr/>
              <a:t>05/08/2015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91D3A46-151F-4CA5-8DE2-9F83E370FCE5}" type="slidenum">
              <a:rPr lang="es-ES" smtClean="0"/>
              <a:pPr/>
              <a:t>‹Nº›</a:t>
            </a:fld>
            <a:endParaRPr lang="es-ES"/>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9ADE5-CA04-4EAA-A5E8-FE41A471E5C2}" type="datetimeFigureOut">
              <a:rPr lang="es-ES" smtClean="0"/>
              <a:pPr/>
              <a:t>05/08/2015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D3A46-151F-4CA5-8DE2-9F83E370FCE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newsflash/>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ciclismoxxi.com.ar/" TargetMode="External"/><Relationship Id="rId7" Type="http://schemas.openxmlformats.org/officeDocument/2006/relationships/hyperlink" Target="http://www.google.com.uy/url?sa=i&amp;rct=j&amp;q=flexibilidad&amp;source=images&amp;cd=&amp;cad=rja&amp;docid=enXDZcWHdN0JSM&amp;tbnid=cn8bJKcjaA6ndM:&amp;ved=0CAQQjB0&amp;url=http://www.otramedicina.com/2009/03/01/elongar-para-lograr-flexibilidad&amp;ei=J3dmUeztHJC88wSHjoGgDg&amp;psig=AFQjCNH4ExjNhTVHh91UwziuNrj089SCnA&amp;ust=1365756014097980" TargetMode="External"/><Relationship Id="rId2" Type="http://schemas.openxmlformats.org/officeDocument/2006/relationships/hyperlink" Target="http://www.google.com.uy/url?sa=i&amp;rct=j&amp;q=aeerobic+playa&amp;source=images&amp;cd=&amp;cad=rja&amp;docid=00jcUFdoVpIP4M&amp;tbnid=vdGtvR7NSlBF8M:&amp;ved=0CAQQjB0&amp;url=http://playasdeargentina.blogspot.com/2012_07_01_archive.html&amp;ei=wXlmUYftLIaa9gTNpYGYCQ&amp;psig=AFQjCNHgf2qBEHILOMU53Hi_HbmH2FkXnw&amp;ust=1365756692595140" TargetMode="External"/><Relationship Id="rId1" Type="http://schemas.openxmlformats.org/officeDocument/2006/relationships/slideLayout" Target="../slideLayouts/slideLayout6.xml"/><Relationship Id="rId6" Type="http://schemas.openxmlformats.org/officeDocument/2006/relationships/hyperlink" Target="http://www.google.com.uy/url?sa=i&amp;rct=j&amp;q=recreaci%C3%B3n&amp;source=images&amp;cd=&amp;cad=rja&amp;docid=YxU_S0VHOGMgeM&amp;tbnid=WX9xhjjQVIZFrM:&amp;ved=0CAQQjB0&amp;url=http://www.bienestarbancoestado.cl/opensite_20110103084643.aspx&amp;ei=pXVmUfmRPITG9gT21YDYBg&amp;bvm=bv.45107431,d.eWU&amp;psig=AFQjCNH1qgUusOEwq5uol1Vu4cYstvapnw&amp;ust=1365755670677913" TargetMode="External"/><Relationship Id="rId5" Type="http://schemas.openxmlformats.org/officeDocument/2006/relationships/hyperlink" Target="http://www.google.com.uy/url?sa=i&amp;rct=j&amp;q=gimnasia&amp;source=images&amp;cd=&amp;cad=rja&amp;docid=9k4yQnQRnbUsqM&amp;tbnid=768MSkys_1VRHM:&amp;ved=0CAQQjB0&amp;url=http://www.definicionabc.com/deporte/gimnasia.php&amp;ei=P3hmUfuoFo7O9ASD-oGwAw&amp;psig=AFQjCNF_wfL99xqrf4uijuEH78NN43jB1Q&amp;ust=1365756324194755" TargetMode="External"/><Relationship Id="rId4" Type="http://schemas.openxmlformats.org/officeDocument/2006/relationships/hyperlink" Target="http://www.google.com.uy/url?sa=i&amp;rct=j&amp;q=nataci%C3%B3n+&amp;source=images&amp;cd=&amp;cad=rja&amp;docid=cZOsiyMHdq6JsM&amp;tbnid=UsU7GWjXK-4r5M:&amp;ved=0CAQQjB0&amp;url=http://www.publico.es/deportes/240241/espana-gana-su-primer-oro-en-natacion-sincronizada&amp;ei=-XRmUYTRLJHA9QSg4YBY&amp;bvm=bv.45107431,d.eWU&amp;psig=AFQjCNEYhRk1I2_4zl_vj5GhbumTfRBDHg&amp;ust=136575543922613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ES" dirty="0"/>
          </a:p>
        </p:txBody>
      </p:sp>
      <p:pic>
        <p:nvPicPr>
          <p:cNvPr id="6" name="5 Marcador de contenido" descr="2013-04-11 05-58-07_Reproductor de Windows Media.png"/>
          <p:cNvPicPr>
            <a:picLocks noGrp="1" noChangeAspect="1"/>
          </p:cNvPicPr>
          <p:nvPr>
            <p:ph idx="1"/>
          </p:nvPr>
        </p:nvPicPr>
        <p:blipFill>
          <a:blip r:embed="rId2" cstate="print"/>
          <a:stretch>
            <a:fillRect/>
          </a:stretch>
        </p:blipFill>
        <p:spPr>
          <a:xfrm>
            <a:off x="827584" y="1628800"/>
            <a:ext cx="7555482" cy="4941624"/>
          </a:xfrm>
        </p:spPr>
      </p:pic>
      <p:sp>
        <p:nvSpPr>
          <p:cNvPr id="8" name="7 Rectángulo"/>
          <p:cNvSpPr/>
          <p:nvPr/>
        </p:nvSpPr>
        <p:spPr>
          <a:xfrm>
            <a:off x="0" y="0"/>
            <a:ext cx="9144000" cy="1754326"/>
          </a:xfrm>
          <a:prstGeom prst="rect">
            <a:avLst/>
          </a:prstGeom>
          <a:solidFill>
            <a:schemeClr val="accent2"/>
          </a:solidFill>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es-E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Educación Física</a:t>
            </a:r>
          </a:p>
          <a:p>
            <a:pPr algn="ctr"/>
            <a:r>
              <a:rPr lang="es-E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Conceptos y Objetivos</a:t>
            </a:r>
            <a:endParaRPr lang="es-E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solidFill>
                  <a:srgbClr val="FF0000"/>
                </a:solidFill>
              </a:rPr>
              <a:t>Objetivos de la Educación Física</a:t>
            </a:r>
            <a:endParaRPr lang="es-ES" sz="2800" dirty="0">
              <a:solidFill>
                <a:srgbClr val="FF0000"/>
              </a:solidFill>
            </a:endParaRPr>
          </a:p>
        </p:txBody>
      </p:sp>
      <p:pic>
        <p:nvPicPr>
          <p:cNvPr id="5" name="4 Marcador de contenido" descr="descarga.jpg"/>
          <p:cNvPicPr>
            <a:picLocks noGrp="1" noChangeAspect="1"/>
          </p:cNvPicPr>
          <p:nvPr>
            <p:ph idx="1"/>
          </p:nvPr>
        </p:nvPicPr>
        <p:blipFill>
          <a:blip r:embed="rId2" cstate="print"/>
          <a:stretch>
            <a:fillRect/>
          </a:stretch>
        </p:blipFill>
        <p:spPr>
          <a:xfrm>
            <a:off x="4211960" y="1988840"/>
            <a:ext cx="4710585" cy="3528392"/>
          </a:xfrm>
        </p:spPr>
      </p:pic>
      <p:sp>
        <p:nvSpPr>
          <p:cNvPr id="4" name="3 Marcador de texto"/>
          <p:cNvSpPr>
            <a:spLocks noGrp="1"/>
          </p:cNvSpPr>
          <p:nvPr>
            <p:ph type="body" sz="half" idx="2"/>
          </p:nvPr>
        </p:nvSpPr>
        <p:spPr>
          <a:xfrm>
            <a:off x="457200" y="1435100"/>
            <a:ext cx="3898776" cy="5090244"/>
          </a:xfrm>
        </p:spPr>
        <p:txBody>
          <a:bodyPr>
            <a:noAutofit/>
          </a:bodyPr>
          <a:lstStyle/>
          <a:p>
            <a:endParaRPr lang="es-ES" sz="2400" b="1" i="1" dirty="0" smtClean="0"/>
          </a:p>
          <a:p>
            <a:r>
              <a:rPr lang="es-ES" sz="2400" b="1" i="1" dirty="0" smtClean="0">
                <a:solidFill>
                  <a:schemeClr val="tx2">
                    <a:lumMod val="75000"/>
                  </a:schemeClr>
                </a:solidFill>
              </a:rPr>
              <a:t>La </a:t>
            </a:r>
            <a:r>
              <a:rPr lang="es-ES" sz="2400" b="1" i="1" dirty="0">
                <a:solidFill>
                  <a:schemeClr val="tx2">
                    <a:lumMod val="75000"/>
                  </a:schemeClr>
                </a:solidFill>
              </a:rPr>
              <a:t>formación motriz</a:t>
            </a:r>
            <a:r>
              <a:rPr lang="es-ES" sz="2400" dirty="0"/>
              <a:t> es el desarrollo de las capacidades coordinativas, ritmo, diferenciación, cambio, acoplamiento, reacción, equilibrio y orientación, perfeccionando los programas de movimiento y enriqueciendo las vivencias a través de múltiples experiencias motrices.</a:t>
            </a:r>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solidFill>
                  <a:srgbClr val="FF0000"/>
                </a:solidFill>
              </a:rPr>
              <a:t>Objetivos de la Educación Física</a:t>
            </a:r>
            <a:endParaRPr lang="es-ES" sz="2800" dirty="0">
              <a:solidFill>
                <a:srgbClr val="FF0000"/>
              </a:solidFill>
            </a:endParaRPr>
          </a:p>
        </p:txBody>
      </p:sp>
      <p:pic>
        <p:nvPicPr>
          <p:cNvPr id="5" name="4 Marcador de contenido" descr="images (3).jpg"/>
          <p:cNvPicPr>
            <a:picLocks noGrp="1" noChangeAspect="1"/>
          </p:cNvPicPr>
          <p:nvPr>
            <p:ph idx="1"/>
          </p:nvPr>
        </p:nvPicPr>
        <p:blipFill>
          <a:blip r:embed="rId2" cstate="print"/>
          <a:stretch>
            <a:fillRect/>
          </a:stretch>
        </p:blipFill>
        <p:spPr>
          <a:xfrm>
            <a:off x="3517446" y="1238978"/>
            <a:ext cx="5231017" cy="3918213"/>
          </a:xfrm>
        </p:spPr>
      </p:pic>
      <p:sp>
        <p:nvSpPr>
          <p:cNvPr id="4" name="3 Marcador de texto"/>
          <p:cNvSpPr>
            <a:spLocks noGrp="1"/>
          </p:cNvSpPr>
          <p:nvPr>
            <p:ph type="body" sz="half" idx="2"/>
          </p:nvPr>
        </p:nvSpPr>
        <p:spPr/>
        <p:txBody>
          <a:bodyPr>
            <a:normAutofit/>
          </a:bodyPr>
          <a:lstStyle/>
          <a:p>
            <a:endParaRPr lang="es-ES" sz="2800" b="1" i="1" dirty="0" smtClean="0"/>
          </a:p>
          <a:p>
            <a:r>
              <a:rPr lang="es-ES" sz="2800" b="1" i="1" dirty="0" smtClean="0">
                <a:solidFill>
                  <a:srgbClr val="00B050"/>
                </a:solidFill>
              </a:rPr>
              <a:t>La </a:t>
            </a:r>
            <a:r>
              <a:rPr lang="es-ES" sz="2800" b="1" i="1" dirty="0">
                <a:solidFill>
                  <a:srgbClr val="00B050"/>
                </a:solidFill>
              </a:rPr>
              <a:t>flexibilidad</a:t>
            </a:r>
            <a:r>
              <a:rPr lang="es-ES" sz="2800" dirty="0">
                <a:solidFill>
                  <a:srgbClr val="00B050"/>
                </a:solidFill>
              </a:rPr>
              <a:t> </a:t>
            </a:r>
            <a:r>
              <a:rPr lang="es-ES" sz="2800" dirty="0"/>
              <a:t>es una capacidad mixta cuyo desarrollo responde a ambos objetivos.</a:t>
            </a: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Autofit/>
          </a:bodyPr>
          <a:lstStyle/>
          <a:p>
            <a:r>
              <a:rPr lang="es-ES" sz="2400" dirty="0" smtClean="0"/>
              <a:t>El por qué de la Educación Física en la enseñanza media</a:t>
            </a:r>
            <a:endParaRPr lang="es-ES" sz="2400" dirty="0"/>
          </a:p>
        </p:txBody>
      </p:sp>
      <p:pic>
        <p:nvPicPr>
          <p:cNvPr id="8" name="7 Marcador de contenido" descr="images (2).jpg"/>
          <p:cNvPicPr>
            <a:picLocks noGrp="1" noChangeAspect="1"/>
          </p:cNvPicPr>
          <p:nvPr>
            <p:ph idx="1"/>
          </p:nvPr>
        </p:nvPicPr>
        <p:blipFill>
          <a:blip r:embed="rId2" cstate="print"/>
          <a:stretch>
            <a:fillRect/>
          </a:stretch>
        </p:blipFill>
        <p:spPr>
          <a:xfrm>
            <a:off x="179512" y="1556792"/>
            <a:ext cx="4518316" cy="3384376"/>
          </a:xfrm>
        </p:spPr>
      </p:pic>
      <p:sp>
        <p:nvSpPr>
          <p:cNvPr id="7" name="6 Marcador de texto"/>
          <p:cNvSpPr>
            <a:spLocks noGrp="1"/>
          </p:cNvSpPr>
          <p:nvPr>
            <p:ph type="body" sz="half" idx="2"/>
          </p:nvPr>
        </p:nvSpPr>
        <p:spPr>
          <a:xfrm>
            <a:off x="4716016" y="836712"/>
            <a:ext cx="4104456" cy="5832648"/>
          </a:xfrm>
        </p:spPr>
        <p:txBody>
          <a:bodyPr>
            <a:normAutofit lnSpcReduction="10000"/>
          </a:bodyPr>
          <a:lstStyle/>
          <a:p>
            <a:r>
              <a:rPr lang="es-ES" sz="2800" dirty="0" smtClean="0"/>
              <a:t>Luego de haber abordado y entendido los aspectos conceptuales de la Educación Física y los diferentes objetivos que ésta busca, podemos comprender porqué forma parte de los programas de educación media (educación secundaria y ciclo básico tecnológico)y cuáles son los objetivos que en estos niveles la Educación Física persigue…</a:t>
            </a:r>
            <a:endParaRPr lang="es-ES" sz="2800" dirty="0"/>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Elipse"/>
          <p:cNvSpPr/>
          <p:nvPr/>
        </p:nvSpPr>
        <p:spPr>
          <a:xfrm>
            <a:off x="3131840" y="1916832"/>
            <a:ext cx="2952328" cy="266429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t>Objetivos de la Educación Física en educación media</a:t>
            </a:r>
            <a:endParaRPr lang="es-ES" sz="2800" dirty="0"/>
          </a:p>
        </p:txBody>
      </p:sp>
      <p:sp>
        <p:nvSpPr>
          <p:cNvPr id="7" name="6 Rectángulo redondeado"/>
          <p:cNvSpPr/>
          <p:nvPr/>
        </p:nvSpPr>
        <p:spPr>
          <a:xfrm>
            <a:off x="395536" y="332656"/>
            <a:ext cx="3240360" cy="18002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sz="2000" b="1" dirty="0"/>
              <a:t>Conocer y comprender los efectos de la práctica habitual de actividad física sobre la salud y la calidad de vida.</a:t>
            </a:r>
          </a:p>
        </p:txBody>
      </p:sp>
      <p:sp>
        <p:nvSpPr>
          <p:cNvPr id="8" name="7 Rectángulo redondeado"/>
          <p:cNvSpPr/>
          <p:nvPr/>
        </p:nvSpPr>
        <p:spPr>
          <a:xfrm>
            <a:off x="467544" y="4077072"/>
            <a:ext cx="3024336" cy="2304256"/>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Descubrir y aumentar las posibilidades de rendimiento motor.</a:t>
            </a:r>
          </a:p>
        </p:txBody>
      </p:sp>
      <p:sp>
        <p:nvSpPr>
          <p:cNvPr id="9" name="8 Rectángulo redondeado"/>
          <p:cNvSpPr/>
          <p:nvPr/>
        </p:nvSpPr>
        <p:spPr>
          <a:xfrm>
            <a:off x="6228184" y="476672"/>
            <a:ext cx="2736304" cy="331236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t>Evaluar el estado de las capacidades físicas y habilidades motrices de los alumnos, planificando actividades que satisfagan sus gustos y necesidades</a:t>
            </a:r>
          </a:p>
        </p:txBody>
      </p:sp>
      <p:sp>
        <p:nvSpPr>
          <p:cNvPr id="10" name="9 Rectángulo redondeado"/>
          <p:cNvSpPr/>
          <p:nvPr/>
        </p:nvSpPr>
        <p:spPr>
          <a:xfrm>
            <a:off x="5652120" y="4509120"/>
            <a:ext cx="3240360" cy="18002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Conocer el propio cuerpo y sus necesidades.</a:t>
            </a:r>
          </a:p>
        </p:txBody>
      </p:sp>
      <p:sp>
        <p:nvSpPr>
          <p:cNvPr id="11" name="10 Flecha izquierda"/>
          <p:cNvSpPr/>
          <p:nvPr/>
        </p:nvSpPr>
        <p:spPr>
          <a:xfrm rot="1675632">
            <a:off x="2195736" y="2276872"/>
            <a:ext cx="93610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Flecha izquierda"/>
          <p:cNvSpPr/>
          <p:nvPr/>
        </p:nvSpPr>
        <p:spPr>
          <a:xfrm rot="12608374">
            <a:off x="4618667" y="4775182"/>
            <a:ext cx="93610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Flecha izquierda"/>
          <p:cNvSpPr/>
          <p:nvPr/>
        </p:nvSpPr>
        <p:spPr>
          <a:xfrm rot="19913811">
            <a:off x="2170306" y="3479996"/>
            <a:ext cx="93610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Flecha izquierda"/>
          <p:cNvSpPr/>
          <p:nvPr/>
        </p:nvSpPr>
        <p:spPr>
          <a:xfrm rot="9378969">
            <a:off x="5267425" y="1510585"/>
            <a:ext cx="93610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3059832" y="1988840"/>
            <a:ext cx="3240360" cy="309634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t>Objetivos de la Educación Física en educación media</a:t>
            </a:r>
            <a:endParaRPr lang="es-ES" sz="2800" dirty="0"/>
          </a:p>
        </p:txBody>
      </p:sp>
      <p:sp>
        <p:nvSpPr>
          <p:cNvPr id="3" name="2 Rectángulo redondeado"/>
          <p:cNvSpPr/>
          <p:nvPr/>
        </p:nvSpPr>
        <p:spPr>
          <a:xfrm>
            <a:off x="2915816" y="5373216"/>
            <a:ext cx="3312368" cy="122413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sz="2400" b="1" dirty="0"/>
              <a:t>Promover la Educación Física como opción profesional.</a:t>
            </a:r>
          </a:p>
        </p:txBody>
      </p:sp>
      <p:sp>
        <p:nvSpPr>
          <p:cNvPr id="4" name="3 Rectángulo redondeado"/>
          <p:cNvSpPr/>
          <p:nvPr/>
        </p:nvSpPr>
        <p:spPr>
          <a:xfrm>
            <a:off x="4716016" y="188640"/>
            <a:ext cx="4032448" cy="1296144"/>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sz="2400" b="1" dirty="0"/>
              <a:t>Detectar talentos deportivos.</a:t>
            </a:r>
          </a:p>
        </p:txBody>
      </p:sp>
      <p:sp>
        <p:nvSpPr>
          <p:cNvPr id="5" name="4 Rectángulo redondeado"/>
          <p:cNvSpPr/>
          <p:nvPr/>
        </p:nvSpPr>
        <p:spPr>
          <a:xfrm>
            <a:off x="6372200" y="1700808"/>
            <a:ext cx="2592288" cy="374441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t>Valorar y utilizar en diferentes actividades culturales y artísticas la riqueza expresiva del cuerpo y el movimiento como medio de comunicación creativa</a:t>
            </a:r>
          </a:p>
        </p:txBody>
      </p:sp>
      <p:sp>
        <p:nvSpPr>
          <p:cNvPr id="6" name="5 Rectángulo redondeado"/>
          <p:cNvSpPr/>
          <p:nvPr/>
        </p:nvSpPr>
        <p:spPr>
          <a:xfrm>
            <a:off x="179512" y="260648"/>
            <a:ext cx="3240360" cy="23042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sz="2400" b="1" dirty="0"/>
              <a:t>Respetar el medio ambiente y favorecer su conservación.</a:t>
            </a:r>
          </a:p>
        </p:txBody>
      </p:sp>
      <p:sp>
        <p:nvSpPr>
          <p:cNvPr id="7" name="6 Rectángulo redondeado"/>
          <p:cNvSpPr/>
          <p:nvPr/>
        </p:nvSpPr>
        <p:spPr>
          <a:xfrm>
            <a:off x="251520" y="2852936"/>
            <a:ext cx="2448272" cy="3384376"/>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t>Participar de actividades deportivas a nivel comunitario para reconocer el valor cultural y social de las mismas.</a:t>
            </a:r>
          </a:p>
        </p:txBody>
      </p:sp>
      <p:sp>
        <p:nvSpPr>
          <p:cNvPr id="8" name="7 Flecha a la derecha con bandas"/>
          <p:cNvSpPr/>
          <p:nvPr/>
        </p:nvSpPr>
        <p:spPr>
          <a:xfrm rot="13233021">
            <a:off x="3470265" y="1783255"/>
            <a:ext cx="360040" cy="2880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Flecha a la derecha con bandas"/>
          <p:cNvSpPr/>
          <p:nvPr/>
        </p:nvSpPr>
        <p:spPr>
          <a:xfrm rot="5400000">
            <a:off x="5688124" y="4833156"/>
            <a:ext cx="360040" cy="2880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Flecha a la derecha con bandas"/>
          <p:cNvSpPr/>
          <p:nvPr/>
        </p:nvSpPr>
        <p:spPr>
          <a:xfrm rot="10308027">
            <a:off x="2790500" y="4317298"/>
            <a:ext cx="360040" cy="2880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Flecha a la derecha con bandas"/>
          <p:cNvSpPr/>
          <p:nvPr/>
        </p:nvSpPr>
        <p:spPr>
          <a:xfrm rot="17126141">
            <a:off x="4794738" y="1624634"/>
            <a:ext cx="360040" cy="2880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Flecha a la derecha con bandas"/>
          <p:cNvSpPr/>
          <p:nvPr/>
        </p:nvSpPr>
        <p:spPr>
          <a:xfrm>
            <a:off x="5868144" y="2060848"/>
            <a:ext cx="360040" cy="2880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818658"/>
          </a:xfrm>
        </p:spPr>
        <p:txBody>
          <a:bodyPr>
            <a:normAutofit/>
          </a:bodyPr>
          <a:lstStyle/>
          <a:p>
            <a:pPr algn="l"/>
            <a:r>
              <a:rPr lang="es-ES" sz="2000" dirty="0" smtClean="0"/>
              <a:t>Imagen – fuente</a:t>
            </a:r>
            <a:br>
              <a:rPr lang="es-ES" sz="2000" dirty="0" smtClean="0"/>
            </a:br>
            <a:r>
              <a:rPr lang="es-ES" sz="2000" dirty="0"/>
              <a:t/>
            </a:r>
            <a:br>
              <a:rPr lang="es-ES" sz="2000" dirty="0"/>
            </a:br>
            <a:r>
              <a:rPr lang="es-ES" sz="2000" dirty="0" smtClean="0"/>
              <a:t>3-</a:t>
            </a:r>
            <a:r>
              <a:rPr lang="es-ES" sz="2000" u="sng" dirty="0">
                <a:hlinkClick r:id="rId2"/>
              </a:rPr>
              <a:t>playasdeargentina.blogspot.com</a:t>
            </a:r>
            <a:r>
              <a:rPr lang="es-ES" sz="2000" dirty="0" smtClean="0"/>
              <a:t/>
            </a:r>
            <a:br>
              <a:rPr lang="es-ES" sz="2000" dirty="0" smtClean="0"/>
            </a:br>
            <a:r>
              <a:rPr lang="es-ES" sz="2000" dirty="0" smtClean="0"/>
              <a:t>4-</a:t>
            </a:r>
            <a:r>
              <a:rPr lang="es-ES" sz="2000" dirty="0">
                <a:hlinkClick r:id="rId3"/>
              </a:rPr>
              <a:t>www.ciclismoxxi.com.ar</a:t>
            </a:r>
            <a:r>
              <a:rPr lang="es-ES" sz="2000" dirty="0" smtClean="0"/>
              <a:t/>
            </a:r>
            <a:br>
              <a:rPr lang="es-ES" sz="2000" dirty="0" smtClean="0"/>
            </a:br>
            <a:r>
              <a:rPr lang="es-ES" sz="2000" dirty="0" smtClean="0"/>
              <a:t>5-vallartasport.com</a:t>
            </a:r>
            <a:br>
              <a:rPr lang="es-ES" sz="2000" dirty="0" smtClean="0"/>
            </a:br>
            <a:r>
              <a:rPr lang="es-ES" sz="2000" dirty="0" smtClean="0"/>
              <a:t>6-</a:t>
            </a:r>
            <a:r>
              <a:rPr lang="es-ES" sz="2000" u="sng" dirty="0">
                <a:hlinkClick r:id="rId4"/>
              </a:rPr>
              <a:t>www.publico.es</a:t>
            </a:r>
            <a:r>
              <a:rPr lang="es-ES" sz="2000" dirty="0"/>
              <a:t> </a:t>
            </a:r>
            <a:r>
              <a:rPr lang="es-ES" sz="2000" dirty="0" smtClean="0"/>
              <a:t/>
            </a:r>
            <a:br>
              <a:rPr lang="es-ES" sz="2000" dirty="0" smtClean="0"/>
            </a:br>
            <a:r>
              <a:rPr lang="es-ES" sz="2000" dirty="0" smtClean="0"/>
              <a:t>7-</a:t>
            </a:r>
            <a:r>
              <a:rPr lang="es-ES" sz="2000" u="sng" dirty="0">
                <a:hlinkClick r:id="rId5"/>
              </a:rPr>
              <a:t>www.definicionabc.com</a:t>
            </a:r>
            <a:r>
              <a:rPr lang="es-ES" sz="2000" dirty="0" smtClean="0"/>
              <a:t/>
            </a:r>
            <a:br>
              <a:rPr lang="es-ES" sz="2000" dirty="0" smtClean="0"/>
            </a:br>
            <a:r>
              <a:rPr lang="es-ES" sz="2000" dirty="0" smtClean="0"/>
              <a:t>8-</a:t>
            </a:r>
            <a:r>
              <a:rPr lang="es-ES" sz="2000" u="sng" dirty="0">
                <a:hlinkClick r:id="rId6"/>
              </a:rPr>
              <a:t>www.bienestarbancoestado.cl</a:t>
            </a:r>
            <a:r>
              <a:rPr lang="es-ES" sz="2000" dirty="0" smtClean="0"/>
              <a:t/>
            </a:r>
            <a:br>
              <a:rPr lang="es-ES" sz="2000" dirty="0" smtClean="0"/>
            </a:br>
            <a:r>
              <a:rPr lang="es-ES" sz="2000" dirty="0" smtClean="0"/>
              <a:t>9-</a:t>
            </a:r>
            <a:r>
              <a:rPr lang="es-ES" sz="2000" u="sng" dirty="0">
                <a:hlinkClick r:id="rId7"/>
              </a:rPr>
              <a:t>www.otramedicina.com</a:t>
            </a:r>
            <a:r>
              <a:rPr lang="es-ES" sz="2000" dirty="0" smtClean="0"/>
              <a:t/>
            </a:r>
            <a:br>
              <a:rPr lang="es-ES" sz="2000" dirty="0" smtClean="0"/>
            </a:br>
            <a:endParaRPr lang="es-ES" sz="2000"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a:solidFill>
            <a:srgbClr val="FFC000"/>
          </a:solidFill>
        </p:spPr>
        <p:txBody>
          <a:bodyPr/>
          <a:lstStyle/>
          <a:p>
            <a:r>
              <a:rPr lang="es-ES" dirty="0" smtClean="0"/>
              <a:t>Concepto de Educación Física</a:t>
            </a:r>
            <a:endParaRPr lang="es-ES" dirty="0"/>
          </a:p>
        </p:txBody>
      </p:sp>
      <p:sp>
        <p:nvSpPr>
          <p:cNvPr id="3" name="2 Marcador de contenido"/>
          <p:cNvSpPr>
            <a:spLocks noGrp="1"/>
          </p:cNvSpPr>
          <p:nvPr>
            <p:ph idx="1"/>
          </p:nvPr>
        </p:nvSpPr>
        <p:spPr>
          <a:xfrm>
            <a:off x="323528" y="1412776"/>
            <a:ext cx="8568952" cy="5184576"/>
          </a:xfrm>
        </p:spPr>
        <p:txBody>
          <a:bodyPr>
            <a:normAutofit lnSpcReduction="10000"/>
          </a:bodyPr>
          <a:lstStyle/>
          <a:p>
            <a:r>
              <a:rPr lang="es-ES" dirty="0" smtClean="0"/>
              <a:t>La </a:t>
            </a:r>
            <a:r>
              <a:rPr lang="es-ES" dirty="0" smtClean="0"/>
              <a:t>Educación Física es la parte de la Educación que utiliza de una manera sistemática las actividades físicas y la influencia de los agentes naturales: aire, sol, agua, </a:t>
            </a:r>
            <a:r>
              <a:rPr lang="es-ES" dirty="0" err="1" smtClean="0"/>
              <a:t>etc</a:t>
            </a:r>
            <a:r>
              <a:rPr lang="es-ES" dirty="0" smtClean="0"/>
              <a:t>, como medios específicos. </a:t>
            </a:r>
            <a:endParaRPr lang="es-ES" dirty="0" smtClean="0"/>
          </a:p>
          <a:p>
            <a:r>
              <a:rPr lang="es-ES" i="1" dirty="0" smtClean="0"/>
              <a:t>La </a:t>
            </a:r>
            <a:r>
              <a:rPr lang="es-ES" i="1" dirty="0" smtClean="0"/>
              <a:t>Educación Física es la rama de la educación general que pretende, a través del movimiento, el desarrollo integral de la persona. Sin embargo, no podemos perder de vista, que en la Educación Física el desarrollo motriz es la razón de su existencia como disciplina.</a:t>
            </a:r>
            <a:endParaRPr lang="es-ES" i="1" dirty="0"/>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404664"/>
            <a:ext cx="5554960" cy="648072"/>
          </a:xfrm>
          <a:solidFill>
            <a:srgbClr val="FFC000"/>
          </a:solidFill>
        </p:spPr>
        <p:txBody>
          <a:bodyPr>
            <a:normAutofit/>
          </a:bodyPr>
          <a:lstStyle/>
          <a:p>
            <a:r>
              <a:rPr lang="es-ES" sz="3400" dirty="0" smtClean="0"/>
              <a:t>Concepto de Educación Física</a:t>
            </a:r>
            <a:endParaRPr lang="es-ES" sz="3400" dirty="0"/>
          </a:p>
        </p:txBody>
      </p:sp>
      <p:pic>
        <p:nvPicPr>
          <p:cNvPr id="7" name="6 Marcador de contenido" descr="P1010373.JPG"/>
          <p:cNvPicPr>
            <a:picLocks noGrp="1" noChangeAspect="1"/>
          </p:cNvPicPr>
          <p:nvPr>
            <p:ph idx="1"/>
          </p:nvPr>
        </p:nvPicPr>
        <p:blipFill>
          <a:blip r:embed="rId2" cstate="print"/>
          <a:stretch>
            <a:fillRect/>
          </a:stretch>
        </p:blipFill>
        <p:spPr>
          <a:xfrm>
            <a:off x="5724128" y="2132856"/>
            <a:ext cx="2937850" cy="2203388"/>
          </a:xfrm>
        </p:spPr>
      </p:pic>
      <p:sp>
        <p:nvSpPr>
          <p:cNvPr id="6" name="5 Marcador de texto"/>
          <p:cNvSpPr>
            <a:spLocks noGrp="1"/>
          </p:cNvSpPr>
          <p:nvPr>
            <p:ph type="body" sz="half" idx="2"/>
          </p:nvPr>
        </p:nvSpPr>
        <p:spPr>
          <a:xfrm>
            <a:off x="457200" y="1435100"/>
            <a:ext cx="5698976" cy="4691063"/>
          </a:xfrm>
        </p:spPr>
        <p:txBody>
          <a:bodyPr>
            <a:normAutofit/>
          </a:bodyPr>
          <a:lstStyle/>
          <a:p>
            <a:r>
              <a:rPr lang="es-ES" sz="3200" dirty="0" smtClean="0"/>
              <a:t>“La Educación Física es la ciencia de la educación que procura educar al hombre a través del movimiento, desde y en lo psicomotor hacia lo cognitivo-</a:t>
            </a:r>
            <a:r>
              <a:rPr lang="es-ES" sz="3200" dirty="0" err="1" smtClean="0"/>
              <a:t>socioafectivo</a:t>
            </a:r>
            <a:r>
              <a:rPr lang="es-ES" sz="3200" dirty="0" smtClean="0"/>
              <a:t>, en función del diseño de hombre al cual tiende y al cual va construyendo</a:t>
            </a:r>
            <a:r>
              <a:rPr lang="es-ES" sz="3200" dirty="0" smtClean="0"/>
              <a:t>.</a:t>
            </a:r>
          </a:p>
          <a:p>
            <a:r>
              <a:rPr lang="es-ES" sz="2000" dirty="0" smtClean="0"/>
              <a:t>(G. </a:t>
            </a:r>
            <a:r>
              <a:rPr lang="es-ES" sz="2000" dirty="0" err="1" smtClean="0"/>
              <a:t>Molnar</a:t>
            </a:r>
            <a:r>
              <a:rPr lang="es-ES" sz="2000" dirty="0" smtClean="0"/>
              <a:t> y C. Magallanes, 1993).</a:t>
            </a:r>
            <a:endParaRPr lang="es-ES" sz="2000" dirty="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634082"/>
          </a:xfrm>
        </p:spPr>
        <p:txBody>
          <a:bodyPr>
            <a:normAutofit/>
          </a:bodyPr>
          <a:lstStyle/>
          <a:p>
            <a:r>
              <a:rPr lang="es-ES" sz="3200" b="1" u="sng" dirty="0" smtClean="0">
                <a:solidFill>
                  <a:srgbClr val="C00000"/>
                </a:solidFill>
              </a:rPr>
              <a:t>Objetivos</a:t>
            </a:r>
            <a:r>
              <a:rPr lang="es-ES" sz="3200" dirty="0" smtClean="0"/>
              <a:t> </a:t>
            </a:r>
            <a:endParaRPr lang="es-ES" sz="3200" dirty="0"/>
          </a:p>
        </p:txBody>
      </p:sp>
      <p:sp>
        <p:nvSpPr>
          <p:cNvPr id="6" name="5 Marcador de texto"/>
          <p:cNvSpPr>
            <a:spLocks noGrp="1"/>
          </p:cNvSpPr>
          <p:nvPr>
            <p:ph type="body" sz="half" idx="4294967295"/>
          </p:nvPr>
        </p:nvSpPr>
        <p:spPr>
          <a:xfrm>
            <a:off x="0" y="764704"/>
            <a:ext cx="9144000" cy="5361459"/>
          </a:xfrm>
        </p:spPr>
        <p:txBody>
          <a:bodyPr>
            <a:normAutofit/>
          </a:bodyPr>
          <a:lstStyle/>
          <a:p>
            <a:pPr algn="ctr">
              <a:buNone/>
            </a:pPr>
            <a:r>
              <a:rPr lang="es-ES" sz="2000" dirty="0" smtClean="0"/>
              <a:t>      </a:t>
            </a:r>
            <a:r>
              <a:rPr lang="es-ES" sz="2800" dirty="0" smtClean="0"/>
              <a:t>Según </a:t>
            </a:r>
            <a:r>
              <a:rPr lang="es-ES" sz="2800" dirty="0"/>
              <a:t>el Manifiesto Mundial sobre Educación Física (1994</a:t>
            </a:r>
            <a:r>
              <a:rPr lang="es-ES" sz="2800" dirty="0" smtClean="0"/>
              <a:t>), los </a:t>
            </a:r>
            <a:r>
              <a:rPr lang="es-ES" sz="2800" dirty="0"/>
              <a:t>objetivos de ésta son</a:t>
            </a:r>
            <a:r>
              <a:rPr lang="es-ES" sz="2800" dirty="0" smtClean="0"/>
              <a:t>:</a:t>
            </a:r>
          </a:p>
        </p:txBody>
      </p:sp>
      <p:sp>
        <p:nvSpPr>
          <p:cNvPr id="7" name="6 Elipse"/>
          <p:cNvSpPr/>
          <p:nvPr/>
        </p:nvSpPr>
        <p:spPr>
          <a:xfrm>
            <a:off x="5364088" y="1556792"/>
            <a:ext cx="3600400" cy="302433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t>Valores morales (importancia social de la Educación Física: “moralidad en acción”).</a:t>
            </a:r>
          </a:p>
        </p:txBody>
      </p:sp>
      <p:sp>
        <p:nvSpPr>
          <p:cNvPr id="8" name="7 Elipse"/>
          <p:cNvSpPr/>
          <p:nvPr/>
        </p:nvSpPr>
        <p:spPr>
          <a:xfrm>
            <a:off x="179512" y="1556792"/>
            <a:ext cx="3600400" cy="30243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t>Cuerpo sano y equilibrado (fin higiénico, resistencia a las agresiones del entorno físico y social).</a:t>
            </a:r>
          </a:p>
        </p:txBody>
      </p:sp>
      <p:sp>
        <p:nvSpPr>
          <p:cNvPr id="9" name="8 Elipse"/>
          <p:cNvSpPr/>
          <p:nvPr/>
        </p:nvSpPr>
        <p:spPr>
          <a:xfrm>
            <a:off x="2699792" y="3645024"/>
            <a:ext cx="3672408" cy="3024336"/>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sz="2000" dirty="0"/>
              <a:t>Aptitud para la acción (conocimiento del propio cuerpo, agudeza de los sentidos, eficacia y rendimiento motriz, dominio de sí mismo, </a:t>
            </a:r>
            <a:r>
              <a:rPr lang="es-ES" sz="2000" dirty="0" err="1" smtClean="0"/>
              <a:t>etc</a:t>
            </a:r>
            <a:r>
              <a:rPr lang="es-ES" sz="2000" dirty="0" smtClean="0"/>
              <a:t>)</a:t>
            </a:r>
            <a:endParaRPr lang="es-ES" sz="2000" dirty="0"/>
          </a:p>
        </p:txBody>
      </p:sp>
      <p:sp>
        <p:nvSpPr>
          <p:cNvPr id="10" name="9 Flecha izquierda, derecha y arriba"/>
          <p:cNvSpPr/>
          <p:nvPr/>
        </p:nvSpPr>
        <p:spPr>
          <a:xfrm rot="10800000">
            <a:off x="3707904" y="1916832"/>
            <a:ext cx="1728192" cy="1296144"/>
          </a:xfrm>
          <a:prstGeom prst="leftRigh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188640"/>
            <a:ext cx="4762872" cy="1800200"/>
          </a:xfrm>
        </p:spPr>
        <p:txBody>
          <a:bodyPr>
            <a:noAutofit/>
          </a:bodyPr>
          <a:lstStyle/>
          <a:p>
            <a:r>
              <a:rPr lang="es-ES" sz="2400" dirty="0" smtClean="0"/>
              <a:t>Según </a:t>
            </a:r>
            <a:r>
              <a:rPr lang="es-ES" sz="2400" dirty="0"/>
              <a:t>J.L Hernández y V. Martínez de </a:t>
            </a:r>
            <a:r>
              <a:rPr lang="es-ES" sz="2400" dirty="0" err="1"/>
              <a:t>Haro</a:t>
            </a:r>
            <a:r>
              <a:rPr lang="es-ES" sz="2400" dirty="0"/>
              <a:t> (1996), </a:t>
            </a:r>
            <a:r>
              <a:rPr lang="es-ES" sz="2400" dirty="0" smtClean="0"/>
              <a:t>los objetivos se </a:t>
            </a:r>
            <a:r>
              <a:rPr lang="es-ES" sz="2400" dirty="0"/>
              <a:t>dividen en:</a:t>
            </a:r>
            <a:br>
              <a:rPr lang="es-ES" sz="2400" dirty="0"/>
            </a:br>
            <a:endParaRPr lang="es-ES" sz="2400" dirty="0"/>
          </a:p>
        </p:txBody>
      </p:sp>
      <p:sp>
        <p:nvSpPr>
          <p:cNvPr id="5" name="4 Marcador de texto"/>
          <p:cNvSpPr>
            <a:spLocks noGrp="1"/>
          </p:cNvSpPr>
          <p:nvPr>
            <p:ph type="body" sz="half" idx="2"/>
          </p:nvPr>
        </p:nvSpPr>
        <p:spPr>
          <a:xfrm>
            <a:off x="457200" y="1435100"/>
            <a:ext cx="5050904" cy="5090244"/>
          </a:xfrm>
        </p:spPr>
        <p:txBody>
          <a:bodyPr/>
          <a:lstStyle/>
          <a:p>
            <a:endParaRPr lang="es-ES" dirty="0" smtClean="0"/>
          </a:p>
          <a:p>
            <a:pPr lvl="0"/>
            <a:r>
              <a:rPr lang="es-ES" sz="2800" b="1" dirty="0">
                <a:solidFill>
                  <a:srgbClr val="C00000"/>
                </a:solidFill>
              </a:rPr>
              <a:t>Objetivos </a:t>
            </a:r>
            <a:r>
              <a:rPr lang="es-ES" sz="2800" b="1" dirty="0" smtClean="0">
                <a:solidFill>
                  <a:srgbClr val="C00000"/>
                </a:solidFill>
              </a:rPr>
              <a:t>generales</a:t>
            </a:r>
          </a:p>
          <a:p>
            <a:pPr lvl="0"/>
            <a:r>
              <a:rPr lang="es-ES" sz="2400" dirty="0" smtClean="0"/>
              <a:t>-Conocimiento interior.</a:t>
            </a:r>
            <a:endParaRPr lang="es-ES" sz="2400" dirty="0"/>
          </a:p>
          <a:p>
            <a:r>
              <a:rPr lang="es-ES" sz="2400" dirty="0"/>
              <a:t>-Adaptación al entorno físico y social</a:t>
            </a:r>
          </a:p>
          <a:p>
            <a:r>
              <a:rPr lang="es-ES" sz="2400" dirty="0"/>
              <a:t>-Comunicación con el ambiente y mejora de las relaciones sociales</a:t>
            </a:r>
            <a:r>
              <a:rPr lang="es-ES" sz="2400" dirty="0" smtClean="0"/>
              <a:t>.</a:t>
            </a:r>
          </a:p>
          <a:p>
            <a:pPr lvl="0"/>
            <a:r>
              <a:rPr lang="es-ES" sz="2800" b="1" dirty="0">
                <a:solidFill>
                  <a:srgbClr val="C00000"/>
                </a:solidFill>
              </a:rPr>
              <a:t>Objetivos </a:t>
            </a:r>
            <a:r>
              <a:rPr lang="es-ES" sz="2800" b="1" dirty="0" smtClean="0">
                <a:solidFill>
                  <a:srgbClr val="C00000"/>
                </a:solidFill>
              </a:rPr>
              <a:t>específicos</a:t>
            </a:r>
            <a:endParaRPr lang="es-ES" sz="2400" dirty="0" smtClean="0"/>
          </a:p>
          <a:p>
            <a:pPr lvl="0"/>
            <a:r>
              <a:rPr lang="es-ES" sz="2400" dirty="0"/>
              <a:t>-</a:t>
            </a:r>
            <a:r>
              <a:rPr lang="es-ES" sz="2400" dirty="0" smtClean="0"/>
              <a:t>Conocimiento </a:t>
            </a:r>
            <a:r>
              <a:rPr lang="es-ES" sz="2400" dirty="0"/>
              <a:t>del propio cuerpo y sus</a:t>
            </a:r>
          </a:p>
          <a:p>
            <a:r>
              <a:rPr lang="es-ES" sz="2400" dirty="0"/>
              <a:t>posibilidades de </a:t>
            </a:r>
            <a:r>
              <a:rPr lang="es-ES" sz="2400" dirty="0" smtClean="0"/>
              <a:t>movimiento.</a:t>
            </a:r>
            <a:endParaRPr lang="es-ES" sz="2400" dirty="0"/>
          </a:p>
          <a:p>
            <a:r>
              <a:rPr lang="es-ES" sz="2400" dirty="0"/>
              <a:t>-Mejoramiento de la </a:t>
            </a:r>
            <a:r>
              <a:rPr lang="es-ES" sz="2400" dirty="0" smtClean="0"/>
              <a:t>salud.</a:t>
            </a:r>
            <a:endParaRPr lang="es-ES" sz="2400" dirty="0"/>
          </a:p>
          <a:p>
            <a:r>
              <a:rPr lang="es-ES" sz="2400" dirty="0"/>
              <a:t>-Educación para el </a:t>
            </a:r>
            <a:r>
              <a:rPr lang="es-ES" sz="2400" dirty="0" smtClean="0"/>
              <a:t>ocio.</a:t>
            </a:r>
            <a:endParaRPr lang="es-ES" sz="2400" dirty="0"/>
          </a:p>
        </p:txBody>
      </p:sp>
      <p:pic>
        <p:nvPicPr>
          <p:cNvPr id="10" name="9 Marcador de contenido" descr="descarga (2).jpg"/>
          <p:cNvPicPr>
            <a:picLocks noGrp="1" noChangeAspect="1"/>
          </p:cNvPicPr>
          <p:nvPr>
            <p:ph idx="1"/>
          </p:nvPr>
        </p:nvPicPr>
        <p:blipFill>
          <a:blip r:embed="rId2" cstate="print"/>
          <a:stretch>
            <a:fillRect/>
          </a:stretch>
        </p:blipFill>
        <p:spPr>
          <a:xfrm>
            <a:off x="5076056" y="1556792"/>
            <a:ext cx="3858735" cy="2845817"/>
          </a:xfrm>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3466728" cy="1008112"/>
          </a:xfrm>
        </p:spPr>
        <p:txBody>
          <a:bodyPr>
            <a:noAutofit/>
          </a:bodyPr>
          <a:lstStyle/>
          <a:p>
            <a:r>
              <a:rPr lang="es-ES" sz="2800" i="1" u="sng" dirty="0" smtClean="0"/>
              <a:t>Objetivos de la Educación Física</a:t>
            </a:r>
            <a:endParaRPr lang="es-ES" sz="2800" i="1" u="sng" dirty="0"/>
          </a:p>
        </p:txBody>
      </p:sp>
      <p:pic>
        <p:nvPicPr>
          <p:cNvPr id="5" name="4 Marcador de contenido" descr="images.jpg"/>
          <p:cNvPicPr>
            <a:picLocks noGrp="1" noChangeAspect="1"/>
          </p:cNvPicPr>
          <p:nvPr>
            <p:ph idx="1"/>
          </p:nvPr>
        </p:nvPicPr>
        <p:blipFill>
          <a:blip r:embed="rId2" cstate="print"/>
          <a:stretch>
            <a:fillRect/>
          </a:stretch>
        </p:blipFill>
        <p:spPr>
          <a:xfrm>
            <a:off x="1475656" y="2996952"/>
            <a:ext cx="6130184" cy="3672408"/>
          </a:xfrm>
        </p:spPr>
      </p:pic>
      <p:sp>
        <p:nvSpPr>
          <p:cNvPr id="4" name="3 Marcador de texto"/>
          <p:cNvSpPr>
            <a:spLocks noGrp="1"/>
          </p:cNvSpPr>
          <p:nvPr>
            <p:ph type="body" sz="half" idx="2"/>
          </p:nvPr>
        </p:nvSpPr>
        <p:spPr>
          <a:xfrm>
            <a:off x="457201" y="1124744"/>
            <a:ext cx="8003231" cy="1800200"/>
          </a:xfrm>
        </p:spPr>
        <p:txBody>
          <a:bodyPr>
            <a:normAutofit fontScale="85000" lnSpcReduction="20000"/>
          </a:bodyPr>
          <a:lstStyle/>
          <a:p>
            <a:endParaRPr lang="es-ES" sz="2800" dirty="0" smtClean="0"/>
          </a:p>
          <a:p>
            <a:r>
              <a:rPr lang="es-ES" sz="3300" dirty="0" smtClean="0"/>
              <a:t>Para </a:t>
            </a:r>
            <a:r>
              <a:rPr lang="es-ES" sz="3300" dirty="0"/>
              <a:t>A. </a:t>
            </a:r>
            <a:r>
              <a:rPr lang="es-ES" sz="3300" dirty="0" err="1"/>
              <a:t>Gomensoro</a:t>
            </a:r>
            <a:r>
              <a:rPr lang="es-ES" sz="3300" dirty="0"/>
              <a:t> (1992), encontramos</a:t>
            </a:r>
            <a:r>
              <a:rPr lang="es-ES" sz="3300" dirty="0" smtClean="0"/>
              <a:t>:</a:t>
            </a:r>
            <a:endParaRPr lang="es-ES" sz="3300" dirty="0"/>
          </a:p>
          <a:p>
            <a:r>
              <a:rPr lang="es-ES" sz="3300" b="1" dirty="0" smtClean="0">
                <a:solidFill>
                  <a:srgbClr val="00B050"/>
                </a:solidFill>
              </a:rPr>
              <a:t>a- </a:t>
            </a:r>
            <a:r>
              <a:rPr lang="es-ES" sz="3300" b="1" dirty="0" err="1" smtClean="0">
                <a:solidFill>
                  <a:srgbClr val="00B050"/>
                </a:solidFill>
              </a:rPr>
              <a:t>Obj</a:t>
            </a:r>
            <a:r>
              <a:rPr lang="es-ES" sz="3300" b="1" dirty="0" smtClean="0">
                <a:solidFill>
                  <a:srgbClr val="00B050"/>
                </a:solidFill>
              </a:rPr>
              <a:t>. Generales</a:t>
            </a:r>
            <a:endParaRPr lang="es-ES" sz="3300" b="1" dirty="0">
              <a:solidFill>
                <a:srgbClr val="00B050"/>
              </a:solidFill>
            </a:endParaRPr>
          </a:p>
          <a:p>
            <a:r>
              <a:rPr lang="es-ES" sz="3300" b="1" dirty="0" smtClean="0">
                <a:solidFill>
                  <a:srgbClr val="00B050"/>
                </a:solidFill>
              </a:rPr>
              <a:t>b-</a:t>
            </a:r>
            <a:r>
              <a:rPr lang="es-ES" sz="3300" b="1" dirty="0">
                <a:solidFill>
                  <a:srgbClr val="00B050"/>
                </a:solidFill>
              </a:rPr>
              <a:t> </a:t>
            </a:r>
            <a:r>
              <a:rPr lang="es-ES" sz="3300" b="1" dirty="0" err="1" smtClean="0">
                <a:solidFill>
                  <a:srgbClr val="00B050"/>
                </a:solidFill>
              </a:rPr>
              <a:t>Obj</a:t>
            </a:r>
            <a:r>
              <a:rPr lang="es-ES" sz="3300" b="1" dirty="0" smtClean="0">
                <a:solidFill>
                  <a:srgbClr val="00B050"/>
                </a:solidFill>
              </a:rPr>
              <a:t>. Específicos </a:t>
            </a:r>
            <a:endParaRPr lang="es-ES" sz="3300" b="1" dirty="0">
              <a:solidFill>
                <a:srgbClr val="00B050"/>
              </a:solidFill>
            </a:endParaRP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355750"/>
          </a:xfrm>
        </p:spPr>
        <p:txBody>
          <a:bodyPr>
            <a:normAutofit/>
          </a:bodyPr>
          <a:lstStyle/>
          <a:p>
            <a:r>
              <a:rPr lang="es-ES" sz="2400" dirty="0" smtClean="0"/>
              <a:t>Objetivos de la Ed. Física</a:t>
            </a:r>
            <a:br>
              <a:rPr lang="es-ES" sz="2400" dirty="0" smtClean="0"/>
            </a:br>
            <a:r>
              <a:rPr lang="es-ES" sz="2400" dirty="0" smtClean="0"/>
              <a:t>(A</a:t>
            </a:r>
            <a:r>
              <a:rPr lang="es-ES" sz="2400" dirty="0"/>
              <a:t>. </a:t>
            </a:r>
            <a:r>
              <a:rPr lang="es-ES" sz="2400" dirty="0" err="1" smtClean="0"/>
              <a:t>Gomensoro</a:t>
            </a:r>
            <a:r>
              <a:rPr lang="es-ES" sz="2400" dirty="0" smtClean="0"/>
              <a:t>). </a:t>
            </a:r>
            <a:endParaRPr lang="es-ES" sz="2400" dirty="0"/>
          </a:p>
        </p:txBody>
      </p:sp>
      <p:pic>
        <p:nvPicPr>
          <p:cNvPr id="5" name="4 Marcador de contenido" descr="pilates.jpg"/>
          <p:cNvPicPr>
            <a:picLocks noGrp="1" noChangeAspect="1"/>
          </p:cNvPicPr>
          <p:nvPr>
            <p:ph idx="1"/>
          </p:nvPr>
        </p:nvPicPr>
        <p:blipFill>
          <a:blip r:embed="rId2" cstate="print"/>
          <a:stretch>
            <a:fillRect/>
          </a:stretch>
        </p:blipFill>
        <p:spPr>
          <a:xfrm>
            <a:off x="5364089" y="908720"/>
            <a:ext cx="3251398" cy="3251398"/>
          </a:xfrm>
        </p:spPr>
      </p:pic>
      <p:sp>
        <p:nvSpPr>
          <p:cNvPr id="4" name="3 Marcador de texto"/>
          <p:cNvSpPr>
            <a:spLocks noGrp="1"/>
          </p:cNvSpPr>
          <p:nvPr>
            <p:ph type="body" sz="half" idx="2"/>
          </p:nvPr>
        </p:nvSpPr>
        <p:spPr>
          <a:xfrm>
            <a:off x="457200" y="1700808"/>
            <a:ext cx="4618856" cy="4968552"/>
          </a:xfrm>
        </p:spPr>
        <p:txBody>
          <a:bodyPr>
            <a:noAutofit/>
          </a:bodyPr>
          <a:lstStyle/>
          <a:p>
            <a:pPr lvl="0"/>
            <a:r>
              <a:rPr lang="es-ES" sz="2400" b="1" dirty="0" smtClean="0">
                <a:solidFill>
                  <a:srgbClr val="00B050"/>
                </a:solidFill>
              </a:rPr>
              <a:t>a- Objetivos </a:t>
            </a:r>
            <a:r>
              <a:rPr lang="es-ES" sz="2400" b="1" dirty="0">
                <a:solidFill>
                  <a:srgbClr val="00B050"/>
                </a:solidFill>
              </a:rPr>
              <a:t>generales</a:t>
            </a:r>
            <a:r>
              <a:rPr lang="es-ES" sz="2400" b="1" dirty="0" smtClean="0">
                <a:solidFill>
                  <a:srgbClr val="00B050"/>
                </a:solidFill>
              </a:rPr>
              <a:t>:</a:t>
            </a:r>
          </a:p>
          <a:p>
            <a:pPr lvl="0">
              <a:buFont typeface="Arial" pitchFamily="34" charset="0"/>
              <a:buChar char="•"/>
            </a:pPr>
            <a:r>
              <a:rPr lang="es-ES" sz="2400" dirty="0" smtClean="0"/>
              <a:t> aquellos </a:t>
            </a:r>
            <a:r>
              <a:rPr lang="es-ES" sz="2400" dirty="0"/>
              <a:t>donde la Educación Física contribuye, junto a </a:t>
            </a:r>
            <a:r>
              <a:rPr lang="es-ES" sz="2400" dirty="0" smtClean="0"/>
              <a:t>otras </a:t>
            </a:r>
            <a:r>
              <a:rPr lang="es-ES" sz="2400" dirty="0"/>
              <a:t>áreas de la educación, al desarrollo integral del alumno.</a:t>
            </a:r>
          </a:p>
          <a:p>
            <a:pPr>
              <a:buFont typeface="Arial" pitchFamily="34" charset="0"/>
              <a:buChar char="•"/>
            </a:pPr>
            <a:r>
              <a:rPr lang="es-ES" sz="2400" dirty="0" smtClean="0"/>
              <a:t> Acrecentamiento </a:t>
            </a:r>
            <a:r>
              <a:rPr lang="es-ES" sz="2400" dirty="0"/>
              <a:t>de la salud</a:t>
            </a:r>
          </a:p>
          <a:p>
            <a:pPr>
              <a:buFont typeface="Arial" pitchFamily="34" charset="0"/>
              <a:buChar char="•"/>
            </a:pPr>
            <a:r>
              <a:rPr lang="es-ES" sz="2400" dirty="0" smtClean="0"/>
              <a:t> Satisfacer </a:t>
            </a:r>
            <a:r>
              <a:rPr lang="es-ES" sz="2400" dirty="0"/>
              <a:t>las necesidades de movimiento</a:t>
            </a:r>
          </a:p>
          <a:p>
            <a:pPr>
              <a:buFont typeface="Arial" pitchFamily="34" charset="0"/>
              <a:buChar char="•"/>
            </a:pPr>
            <a:r>
              <a:rPr lang="es-ES" sz="2400" dirty="0" smtClean="0"/>
              <a:t> Socialización</a:t>
            </a:r>
            <a:endParaRPr lang="es-ES" sz="2400" dirty="0"/>
          </a:p>
          <a:p>
            <a:pPr>
              <a:buFont typeface="Arial" pitchFamily="34" charset="0"/>
              <a:buChar char="•"/>
            </a:pPr>
            <a:r>
              <a:rPr lang="es-ES" sz="2400" dirty="0" smtClean="0"/>
              <a:t> Equilibrio </a:t>
            </a:r>
            <a:r>
              <a:rPr lang="es-ES" sz="2400" dirty="0"/>
              <a:t>emocional</a:t>
            </a:r>
          </a:p>
          <a:p>
            <a:pPr>
              <a:buFont typeface="Arial" pitchFamily="34" charset="0"/>
              <a:buChar char="•"/>
            </a:pPr>
            <a:r>
              <a:rPr lang="es-ES" sz="2400" dirty="0" smtClean="0"/>
              <a:t> Autoafirmación</a:t>
            </a:r>
            <a:endParaRPr lang="es-ES" sz="2400" dirty="0"/>
          </a:p>
          <a:p>
            <a:pPr>
              <a:buFont typeface="Arial" pitchFamily="34" charset="0"/>
              <a:buChar char="•"/>
            </a:pPr>
            <a:r>
              <a:rPr lang="es-ES" sz="2400" dirty="0" smtClean="0"/>
              <a:t> Sentido </a:t>
            </a:r>
            <a:r>
              <a:rPr lang="es-ES" sz="2400" dirty="0"/>
              <a:t>ético.</a:t>
            </a:r>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400" dirty="0" smtClean="0"/>
              <a:t>Objetivos de la Ed. Física</a:t>
            </a:r>
            <a:br>
              <a:rPr lang="es-ES" sz="2400" dirty="0" smtClean="0"/>
            </a:br>
            <a:r>
              <a:rPr lang="es-ES" sz="2400" dirty="0" smtClean="0"/>
              <a:t>(A. </a:t>
            </a:r>
            <a:r>
              <a:rPr lang="es-ES" sz="2400" dirty="0" err="1" smtClean="0"/>
              <a:t>Gomensoro</a:t>
            </a:r>
            <a:r>
              <a:rPr lang="es-ES" sz="2400" dirty="0" smtClean="0"/>
              <a:t>).</a:t>
            </a:r>
            <a:endParaRPr lang="es-ES" sz="2400" dirty="0"/>
          </a:p>
        </p:txBody>
      </p:sp>
      <p:pic>
        <p:nvPicPr>
          <p:cNvPr id="5" name="4 Marcador de contenido" descr="images (1).jpg"/>
          <p:cNvPicPr>
            <a:picLocks noGrp="1" noChangeAspect="1"/>
          </p:cNvPicPr>
          <p:nvPr>
            <p:ph idx="1"/>
          </p:nvPr>
        </p:nvPicPr>
        <p:blipFill>
          <a:blip r:embed="rId2" cstate="print"/>
          <a:stretch>
            <a:fillRect/>
          </a:stretch>
        </p:blipFill>
        <p:spPr>
          <a:xfrm>
            <a:off x="4020063" y="1736850"/>
            <a:ext cx="4872418" cy="3649610"/>
          </a:xfrm>
        </p:spPr>
      </p:pic>
      <p:sp>
        <p:nvSpPr>
          <p:cNvPr id="4" name="3 Marcador de texto"/>
          <p:cNvSpPr>
            <a:spLocks noGrp="1"/>
          </p:cNvSpPr>
          <p:nvPr>
            <p:ph type="body" sz="half" idx="2"/>
          </p:nvPr>
        </p:nvSpPr>
        <p:spPr>
          <a:xfrm>
            <a:off x="457200" y="1435100"/>
            <a:ext cx="3754760" cy="4691063"/>
          </a:xfrm>
        </p:spPr>
        <p:txBody>
          <a:bodyPr/>
          <a:lstStyle/>
          <a:p>
            <a:pPr lvl="0"/>
            <a:endParaRPr lang="es-ES" dirty="0" smtClean="0"/>
          </a:p>
          <a:p>
            <a:pPr lvl="0"/>
            <a:r>
              <a:rPr lang="es-ES" sz="2400" b="1" dirty="0" smtClean="0">
                <a:solidFill>
                  <a:srgbClr val="00B050"/>
                </a:solidFill>
              </a:rPr>
              <a:t>b- Objetivos </a:t>
            </a:r>
            <a:r>
              <a:rPr lang="es-ES" sz="2400" b="1" dirty="0">
                <a:solidFill>
                  <a:srgbClr val="00B050"/>
                </a:solidFill>
              </a:rPr>
              <a:t>específicos: </a:t>
            </a:r>
            <a:endParaRPr lang="es-ES" sz="2400" b="1" dirty="0" smtClean="0">
              <a:solidFill>
                <a:srgbClr val="00B050"/>
              </a:solidFill>
            </a:endParaRPr>
          </a:p>
          <a:p>
            <a:pPr lvl="0"/>
            <a:r>
              <a:rPr lang="es-ES" sz="2400" dirty="0"/>
              <a:t>S</a:t>
            </a:r>
            <a:r>
              <a:rPr lang="es-ES" sz="2400" dirty="0" smtClean="0"/>
              <a:t>on </a:t>
            </a:r>
            <a:r>
              <a:rPr lang="es-ES" sz="2400" dirty="0"/>
              <a:t>los prioritarios y exclusivos de la Educación </a:t>
            </a:r>
            <a:r>
              <a:rPr lang="es-ES" sz="2400" dirty="0" smtClean="0"/>
              <a:t>Física:</a:t>
            </a:r>
          </a:p>
          <a:p>
            <a:pPr lvl="0"/>
            <a:endParaRPr lang="es-ES" sz="2400" dirty="0"/>
          </a:p>
          <a:p>
            <a:pPr>
              <a:buFont typeface="Arial" pitchFamily="34" charset="0"/>
              <a:buChar char="•"/>
            </a:pPr>
            <a:r>
              <a:rPr lang="es-ES" sz="2400" dirty="0" smtClean="0"/>
              <a:t> </a:t>
            </a:r>
            <a:r>
              <a:rPr lang="es-ES" sz="2400" b="1" dirty="0" smtClean="0">
                <a:solidFill>
                  <a:schemeClr val="tx2">
                    <a:lumMod val="75000"/>
                  </a:schemeClr>
                </a:solidFill>
              </a:rPr>
              <a:t>Formación corporal</a:t>
            </a:r>
          </a:p>
          <a:p>
            <a:endParaRPr lang="es-ES" sz="2400" b="1" dirty="0">
              <a:solidFill>
                <a:schemeClr val="tx2">
                  <a:lumMod val="75000"/>
                </a:schemeClr>
              </a:solidFill>
            </a:endParaRPr>
          </a:p>
          <a:p>
            <a:pPr>
              <a:buFont typeface="Arial" pitchFamily="34" charset="0"/>
              <a:buChar char="•"/>
            </a:pPr>
            <a:r>
              <a:rPr lang="es-ES" sz="2400" b="1" dirty="0" smtClean="0">
                <a:solidFill>
                  <a:schemeClr val="tx2">
                    <a:lumMod val="75000"/>
                  </a:schemeClr>
                </a:solidFill>
              </a:rPr>
              <a:t> Formación </a:t>
            </a:r>
            <a:r>
              <a:rPr lang="es-ES" sz="2400" b="1" dirty="0">
                <a:solidFill>
                  <a:schemeClr val="tx2">
                    <a:lumMod val="75000"/>
                  </a:schemeClr>
                </a:solidFill>
              </a:rPr>
              <a:t>motriz o educación del movimiento.</a:t>
            </a:r>
          </a:p>
          <a:p>
            <a:endParaRPr lang="es-ES"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Objetivos de la Educación Física</a:t>
            </a:r>
            <a:endParaRPr lang="es-ES" sz="2800" dirty="0"/>
          </a:p>
        </p:txBody>
      </p:sp>
      <p:pic>
        <p:nvPicPr>
          <p:cNvPr id="5" name="4 Marcador de contenido" descr="descarga (1).jpg"/>
          <p:cNvPicPr>
            <a:picLocks noGrp="1" noChangeAspect="1"/>
          </p:cNvPicPr>
          <p:nvPr>
            <p:ph idx="1"/>
          </p:nvPr>
        </p:nvPicPr>
        <p:blipFill>
          <a:blip r:embed="rId2" cstate="print"/>
          <a:stretch>
            <a:fillRect/>
          </a:stretch>
        </p:blipFill>
        <p:spPr>
          <a:xfrm>
            <a:off x="4788024" y="1916832"/>
            <a:ext cx="4197038" cy="3672408"/>
          </a:xfrm>
        </p:spPr>
      </p:pic>
      <p:sp>
        <p:nvSpPr>
          <p:cNvPr id="4" name="3 Marcador de texto"/>
          <p:cNvSpPr>
            <a:spLocks noGrp="1"/>
          </p:cNvSpPr>
          <p:nvPr>
            <p:ph type="body" sz="half" idx="2"/>
          </p:nvPr>
        </p:nvSpPr>
        <p:spPr>
          <a:xfrm>
            <a:off x="457200" y="1435100"/>
            <a:ext cx="4330824" cy="4691063"/>
          </a:xfrm>
        </p:spPr>
        <p:txBody>
          <a:bodyPr>
            <a:noAutofit/>
          </a:bodyPr>
          <a:lstStyle/>
          <a:p>
            <a:endParaRPr lang="es-ES" sz="2400" b="1" i="1" dirty="0" smtClean="0"/>
          </a:p>
          <a:p>
            <a:r>
              <a:rPr lang="es-ES" sz="2400" b="1" i="1" dirty="0" smtClean="0">
                <a:solidFill>
                  <a:schemeClr val="tx2">
                    <a:lumMod val="75000"/>
                  </a:schemeClr>
                </a:solidFill>
              </a:rPr>
              <a:t>La </a:t>
            </a:r>
            <a:r>
              <a:rPr lang="es-ES" sz="2400" b="1" i="1" dirty="0">
                <a:solidFill>
                  <a:schemeClr val="tx2">
                    <a:lumMod val="75000"/>
                  </a:schemeClr>
                </a:solidFill>
              </a:rPr>
              <a:t>formación corporal</a:t>
            </a:r>
            <a:r>
              <a:rPr lang="es-ES" sz="2400" dirty="0">
                <a:solidFill>
                  <a:schemeClr val="tx2">
                    <a:lumMod val="75000"/>
                  </a:schemeClr>
                </a:solidFill>
              </a:rPr>
              <a:t> </a:t>
            </a:r>
            <a:r>
              <a:rPr lang="es-ES" sz="2400" dirty="0"/>
              <a:t>es el desarrollo de las capacidades condicionales, fuerza, velocidad y resistencia, buscando un sistema locomotor equilibrado y funcionalmente adecuado, y el acrecentamiento del rendimiento cardiovascular y respiratorio, con una influencia benéfica en los restantes sistemas orgánicos.</a:t>
            </a:r>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727</Words>
  <Application>Microsoft Office PowerPoint</Application>
  <PresentationFormat>Presentación en pantalla (4:3)</PresentationFormat>
  <Paragraphs>69</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Diapositiva 1</vt:lpstr>
      <vt:lpstr>Concepto de Educación Física</vt:lpstr>
      <vt:lpstr>Concepto de Educación Física</vt:lpstr>
      <vt:lpstr>Objetivos </vt:lpstr>
      <vt:lpstr>Según J.L Hernández y V. Martínez de Haro (1996), los objetivos se dividen en: </vt:lpstr>
      <vt:lpstr>Objetivos de la Educación Física</vt:lpstr>
      <vt:lpstr>Objetivos de la Ed. Física (A. Gomensoro). </vt:lpstr>
      <vt:lpstr>Objetivos de la Ed. Física (A. Gomensoro).</vt:lpstr>
      <vt:lpstr>Objetivos de la Educación Física</vt:lpstr>
      <vt:lpstr>Objetivos de la Educación Física</vt:lpstr>
      <vt:lpstr>Objetivos de la Educación Física</vt:lpstr>
      <vt:lpstr>El por qué de la Educación Física en la enseñanza media</vt:lpstr>
      <vt:lpstr>Diapositiva 13</vt:lpstr>
      <vt:lpstr>Diapositiva 14</vt:lpstr>
      <vt:lpstr>Imagen – fuente  3-playasdeargentina.blogspot.com 4-www.ciclismoxxi.com.ar 5-vallartasport.com 6-www.publico.es  7-www.definicionabc.com 8-www.bienestarbancoestado.cl 9-www.otramedicina.com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Objetivos de la Educación Física</dc:title>
  <dc:creator>Bruno</dc:creator>
  <cp:lastModifiedBy>Bruno</cp:lastModifiedBy>
  <cp:revision>34</cp:revision>
  <dcterms:created xsi:type="dcterms:W3CDTF">2013-04-11T06:38:08Z</dcterms:created>
  <dcterms:modified xsi:type="dcterms:W3CDTF">2015-08-05T13:19:18Z</dcterms:modified>
</cp:coreProperties>
</file>