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3" r:id="rId7"/>
    <p:sldId id="261" r:id="rId8"/>
    <p:sldId id="262" r:id="rId9"/>
    <p:sldId id="260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5F5F5F"/>
    <a:srgbClr val="FFFF66"/>
    <a:srgbClr val="FFCC00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700" autoAdjust="0"/>
  </p:normalViewPr>
  <p:slideViewPr>
    <p:cSldViewPr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C5F0EA9-B8E9-401A-BDFF-961FA656549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90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834A89B-2A93-4E81-AAF8-87CBA795AAC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1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pPr lvl="0"/>
            <a:r>
              <a:rPr lang="es-ES" noProof="0"/>
              <a:t>Haga clic para modificar el estilo de subtítulo del patrón</a:t>
            </a:r>
            <a:endParaRPr lang="en-US" noProof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4B9521D4-8216-4D9C-B719-F8CB3628764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6B9AD-6975-46B0-A091-B21470B040E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23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EB174-C8CE-44BB-A4E9-46F547FA784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541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B4C5C-6D78-4AFA-9207-163D0B5D9DE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22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8E14-2E81-48B7-82CB-3C9261782F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45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405F9-54FB-4A69-A143-895A99EA24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0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56617-9778-4D02-9EF5-F1CDE13A188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6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DF8A4-B54D-4030-9695-22F1218522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80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F33DE-088B-46D1-B4D1-3A4BC45FA98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91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5719E-2E27-4485-9DFA-87F2EDB71A4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00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5F7F5-703A-478C-AE95-7D341989800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88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cambiar el estilo de título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627D2285-27FA-457D-9EDA-DD133CC5874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2060848"/>
            <a:ext cx="7704856" cy="1440160"/>
          </a:xfrm>
        </p:spPr>
        <p:txBody>
          <a:bodyPr/>
          <a:lstStyle/>
          <a:p>
            <a:r>
              <a:rPr lang="en-US" sz="9600" dirty="0">
                <a:latin typeface="Alquimia" pitchFamily="2" charset="0"/>
              </a:rPr>
              <a:t>EL </a:t>
            </a:r>
            <a:r>
              <a:rPr lang="en-US" sz="8800" dirty="0">
                <a:latin typeface="Alquimia" pitchFamily="2" charset="0"/>
              </a:rPr>
              <a:t>LABORATORIO</a:t>
            </a:r>
            <a:endParaRPr lang="en-US" sz="9600" dirty="0">
              <a:latin typeface="Alquimia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562600" y="5943600"/>
            <a:ext cx="3232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5F5F5F"/>
                </a:solidFill>
              </a:rPr>
              <a:t>Prof. Christian Vivian - 2020</a:t>
            </a:r>
            <a:endParaRPr lang="es-ES" b="1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716619-3623-4CAE-9DB3-21BFFF14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i="1" dirty="0"/>
              <a:t>Etiquetas: pictogramas, frases H y P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06AEC55-96A5-40E8-B779-8CCDAEC20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989" y="2683565"/>
            <a:ext cx="4419600" cy="335280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Los pictogramas son representaciones que, combinando figuras, dibujos y colores, brindan información de manera concreta e independiente del idioma.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C4477E51-14EF-4E1B-BA44-52EF566081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667000"/>
            <a:ext cx="416603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00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63E354A-96DD-4514-8F5C-AA7D631B76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747" y="2780184"/>
            <a:ext cx="4385253" cy="2592288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C78E94C4-39E6-44CC-A358-C86DF7AD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/>
              <a:t>Pictogramas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xmlns="" id="{A7F5D683-AAF0-4E10-913D-CA5BBAA63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2132856"/>
            <a:ext cx="4104456" cy="3886944"/>
          </a:xfrm>
        </p:spPr>
        <p:txBody>
          <a:bodyPr/>
          <a:lstStyle/>
          <a:p>
            <a:pPr marL="0" indent="0" algn="l">
              <a:buNone/>
            </a:pPr>
            <a:r>
              <a:rPr lang="es-ES" dirty="0"/>
              <a:t>De acuerdo al SGA los peligros de los productos químicos se dividen en:</a:t>
            </a:r>
          </a:p>
          <a:p>
            <a:pPr algn="l"/>
            <a:r>
              <a:rPr lang="es-ES" dirty="0"/>
              <a:t>Peligros físicos</a:t>
            </a:r>
          </a:p>
          <a:p>
            <a:pPr algn="l"/>
            <a:r>
              <a:rPr lang="es-ES" dirty="0"/>
              <a:t>Peligros para la salud humana</a:t>
            </a:r>
          </a:p>
          <a:p>
            <a:pPr algn="l"/>
            <a:r>
              <a:rPr lang="es-ES" dirty="0"/>
              <a:t>Peligros para el medio ambiente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9661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61C36F-642F-46D8-868E-B9BF81B6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6368"/>
            <a:ext cx="9144000" cy="914400"/>
          </a:xfrm>
        </p:spPr>
        <p:txBody>
          <a:bodyPr/>
          <a:lstStyle/>
          <a:p>
            <a:r>
              <a:rPr lang="es-ES" sz="4000" b="1" dirty="0"/>
              <a:t>Pictogramas de los </a:t>
            </a:r>
            <a:br>
              <a:rPr lang="es-ES" sz="4000" b="1" dirty="0"/>
            </a:br>
            <a:r>
              <a:rPr lang="es-ES" sz="4000" b="1" dirty="0"/>
              <a:t>Peligros Físicos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DAC05E5-7451-4C20-9592-9EB3BF47D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64769"/>
            <a:ext cx="3698098" cy="4883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3D74708-7FD0-46ED-A36D-6DBF750F4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752600"/>
            <a:ext cx="4141892" cy="48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02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F2F154-0FDF-49D3-AA91-02C983E5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14400"/>
          </a:xfrm>
        </p:spPr>
        <p:txBody>
          <a:bodyPr/>
          <a:lstStyle/>
          <a:p>
            <a:r>
              <a:rPr lang="es-ES" sz="4000" b="1" dirty="0"/>
              <a:t>Pictogramas de los </a:t>
            </a:r>
            <a:br>
              <a:rPr lang="es-ES" sz="4000" b="1" dirty="0"/>
            </a:br>
            <a:r>
              <a:rPr lang="es-ES" sz="4000" b="1" dirty="0"/>
              <a:t>Peligros Físicos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09998AF-D7DE-45FE-87FF-0EDC2A96D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52599"/>
            <a:ext cx="3681671" cy="49146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28949CC-CF95-4E16-B18D-E53225874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754717"/>
            <a:ext cx="4141341" cy="491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023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D20381-D6C5-41E8-A364-EBA789A7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14400"/>
          </a:xfrm>
        </p:spPr>
        <p:txBody>
          <a:bodyPr/>
          <a:lstStyle/>
          <a:p>
            <a:r>
              <a:rPr lang="es-ES" sz="4000" b="1" dirty="0"/>
              <a:t>Pictogramas de los Peligros para la Salud Humana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995964B-9F1F-4BBE-9B1E-754B63902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90" y="1700808"/>
            <a:ext cx="4709966" cy="49252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A4604B0-AB56-496E-B2B3-5FD26B1C2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502" y="1697265"/>
            <a:ext cx="3642962" cy="492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840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7E8383-448B-4D53-9D6A-D75F6C98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6368"/>
            <a:ext cx="9144000" cy="914400"/>
          </a:xfrm>
        </p:spPr>
        <p:txBody>
          <a:bodyPr/>
          <a:lstStyle/>
          <a:p>
            <a:r>
              <a:rPr lang="es-ES" sz="4000" b="1" dirty="0"/>
              <a:t>Pictogramas de los Peligros para la Salud Humana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0C7E22E-CCB3-491A-A409-7CA0AF14A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4392488" cy="49685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E3399DE-5EF0-4440-8B61-A016B1222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577" y="1694926"/>
            <a:ext cx="459591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166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309661-BD6D-49BC-A58B-C85EE49A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76672"/>
            <a:ext cx="8812088" cy="914400"/>
          </a:xfrm>
        </p:spPr>
        <p:txBody>
          <a:bodyPr/>
          <a:lstStyle/>
          <a:p>
            <a:r>
              <a:rPr lang="es-ES" b="1" dirty="0"/>
              <a:t>Pictogramas de Peligros para el Medio Ambiente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3DDF752-C258-4174-8391-680F42F5B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1" y="1628800"/>
            <a:ext cx="3977233" cy="50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136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AADFE4-8F12-4EA5-A47C-FFCE38DA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14400"/>
          </a:xfrm>
        </p:spPr>
        <p:txBody>
          <a:bodyPr/>
          <a:lstStyle/>
          <a:p>
            <a:r>
              <a:rPr lang="es-ES" sz="6000" b="1" dirty="0"/>
              <a:t>Frases H y P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977816B-751F-4FAE-8F60-CFC8D68CC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408" y="1844824"/>
            <a:ext cx="4419600" cy="4680520"/>
          </a:xfrm>
        </p:spPr>
        <p:txBody>
          <a:bodyPr/>
          <a:lstStyle/>
          <a:p>
            <a:pPr marL="0" indent="0" algn="l">
              <a:buNone/>
            </a:pPr>
            <a:r>
              <a:rPr lang="es-ES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Indicaciones del Peligro: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Están representadas por las denominadas “frases H”, de esta manera las podemos reconocer fácilmente. Son asignadas a una clase y categoría de peligro. Describen la naturaleza de los peligros asociados a un producto químico y la categoría correspondiente el grado de ese peligro.</a:t>
            </a:r>
          </a:p>
          <a:p>
            <a:pPr marL="0" indent="0" algn="l"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Estas frases H consisten en un código alfanumérico que comienza con la letra H y tiene tres cifras a continuación. Están basadas en recomendaciones internacionales del SGA.</a:t>
            </a:r>
          </a:p>
          <a:p>
            <a:pPr marL="0" indent="0" algn="l"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Ejemplo:</a:t>
            </a:r>
          </a:p>
          <a:p>
            <a:pPr algn="l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H200 – Explosivo, inestable.</a:t>
            </a:r>
          </a:p>
          <a:p>
            <a:pPr algn="l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H310 – Mortal en contacto con la piel.</a:t>
            </a:r>
          </a:p>
          <a:p>
            <a:pPr algn="l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H400 – Muy tóxico para los organismos acuáticos.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4E0C20B-01FE-48EF-B154-528405DA0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6896" y="1844824"/>
            <a:ext cx="4419600" cy="4680520"/>
          </a:xfrm>
        </p:spPr>
        <p:txBody>
          <a:bodyPr/>
          <a:lstStyle/>
          <a:p>
            <a:pPr marL="0" indent="0" algn="l">
              <a:buNone/>
            </a:pPr>
            <a:r>
              <a:rPr lang="es-ES" sz="16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Consejos de Prudencia: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Están conformados por las denominadas “frases P”. Las frases P describen las medidas recomendadas para minimizar o evitar los efectos adversos que puede causar la exposición a un producto químico peligroso, o los asociados a conductas inapropiadas durante su manipulación, almacenamiento o eliminación.</a:t>
            </a:r>
          </a:p>
          <a:p>
            <a:pPr marL="0" indent="0" algn="l"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Consisten en un código alfanumérico (una letra seguida de tres números) que comienza con la letra P y tiene tres cifras a continuación. Están basadas en recomendaciones internacionales del SGA. </a:t>
            </a:r>
          </a:p>
          <a:p>
            <a:pPr marL="0" indent="0" algn="l"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Ejemplo:</a:t>
            </a:r>
          </a:p>
          <a:p>
            <a:pPr algn="l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P103 – Leer la etiqueta antes del uso.</a:t>
            </a:r>
          </a:p>
          <a:p>
            <a:pPr algn="l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P232 – Proteger de la humedad.</a:t>
            </a:r>
          </a:p>
          <a:p>
            <a:pPr algn="l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P313 – Consultar a un médico.</a:t>
            </a:r>
          </a:p>
          <a:p>
            <a:pPr algn="l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301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1437339-5447-4442-ABB3-5CC467D77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085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832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2658BC8-A681-4969-9EDE-9619F358D1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B3D5EA"/>
              </a:clrFrom>
              <a:clrTo>
                <a:srgbClr val="B3D5EA">
                  <a:alpha val="0"/>
                </a:srgbClr>
              </a:clrTo>
            </a:clrChange>
          </a:blip>
          <a:srcRect l="2737" b="1605"/>
          <a:stretch/>
        </p:blipFill>
        <p:spPr>
          <a:xfrm>
            <a:off x="1141984" y="1679029"/>
            <a:ext cx="2925960" cy="44142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DC5593D-A4CD-42E1-A63B-8A532E1317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4D8F9"/>
              </a:clrFrom>
              <a:clrTo>
                <a:srgbClr val="A4D8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778" t="1294" r="-1" b="3202"/>
          <a:stretch/>
        </p:blipFill>
        <p:spPr>
          <a:xfrm>
            <a:off x="5174432" y="1679029"/>
            <a:ext cx="2853952" cy="434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80C4B42-A1E3-401D-B730-6D9FB7DB2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1115616" y="838200"/>
            <a:ext cx="7128792" cy="914400"/>
          </a:xfrm>
        </p:spPr>
        <p:txBody>
          <a:bodyPr/>
          <a:lstStyle/>
          <a:p>
            <a:r>
              <a:rPr lang="en-US" sz="3000" b="1" dirty="0"/>
              <a:t>Precauciones </a:t>
            </a:r>
            <a:r>
              <a:rPr lang="en-US" sz="3000" b="1" dirty="0" err="1"/>
              <a:t>en</a:t>
            </a:r>
            <a:r>
              <a:rPr lang="en-US" sz="3000" b="1" dirty="0"/>
              <a:t> el laboratorio.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21296CA-FF50-4CE6-A66C-8E2B275F7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8812088" cy="4772744"/>
          </a:xfrm>
        </p:spPr>
        <p:txBody>
          <a:bodyPr/>
          <a:lstStyle/>
          <a:p>
            <a:pPr algn="l"/>
            <a:r>
              <a:rPr lang="es-ES" sz="2600" dirty="0"/>
              <a:t>No debes entrar al laboratorio sin autorización del profesor.</a:t>
            </a:r>
          </a:p>
          <a:p>
            <a:pPr algn="l"/>
            <a:r>
              <a:rPr lang="es-ES" sz="2600" dirty="0"/>
              <a:t>Deberás entrar al laboratorio sólo con el material indispensable.</a:t>
            </a:r>
          </a:p>
          <a:p>
            <a:pPr algn="l"/>
            <a:r>
              <a:rPr lang="es-ES" sz="2600" dirty="0"/>
              <a:t>El laboratorio es un salón de clase, donde no debes trasladarte innecesariamente ni consumir alimentos o bebidas.</a:t>
            </a:r>
          </a:p>
          <a:p>
            <a:pPr algn="l"/>
            <a:r>
              <a:rPr lang="es-ES" sz="2600" dirty="0"/>
              <a:t>Con los integrantes de tu equipo habla lo necesario y en voz baja.</a:t>
            </a:r>
          </a:p>
          <a:p>
            <a:pPr algn="l"/>
            <a:r>
              <a:rPr lang="es-ES" sz="2600" dirty="0"/>
              <a:t>Antes de trabajar, debes quitarte los abrigos para facilitar los movimientos, dejándolos en el lugar destinado para ello. Si usas cabello largo, debes recogerlo adecuadamente.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C14D8A4-43D1-4200-AF7C-36B184060A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4328" y="5285012"/>
            <a:ext cx="1440160" cy="1335978"/>
          </a:xfrm>
          <a:prstGeom prst="rect">
            <a:avLst/>
          </a:prstGeom>
        </p:spPr>
      </p:pic>
      <p:pic>
        <p:nvPicPr>
          <p:cNvPr id="1030" name="Picture 6" descr="Resultado de imagen para no comer ni beber">
            <a:extLst>
              <a:ext uri="{FF2B5EF4-FFF2-40B4-BE49-F238E27FC236}">
                <a16:creationId xmlns:a16="http://schemas.microsoft.com/office/drawing/2014/main" xmlns="" id="{BF0C1584-C908-4FA9-ACB7-DBE162F49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096" y="637273"/>
            <a:ext cx="1019681" cy="101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xmlns="" id="{819632D5-A276-4835-8A0D-67D261D53946}"/>
              </a:ext>
            </a:extLst>
          </p:cNvPr>
          <p:cNvSpPr txBox="1">
            <a:spLocks/>
          </p:cNvSpPr>
          <p:nvPr/>
        </p:nvSpPr>
        <p:spPr>
          <a:xfrm>
            <a:off x="179511" y="1752600"/>
            <a:ext cx="8739201" cy="4916760"/>
          </a:xfrm>
          <a:prstGeom prst="rect">
            <a:avLst/>
          </a:prstGeom>
        </p:spPr>
        <p:txBody>
          <a:bodyPr/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+mn-lt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+mn-lt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5pPr>
            <a:lvl6pPr marL="25146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6pPr>
            <a:lvl7pPr marL="29718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7pPr>
            <a:lvl8pPr marL="3429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8pPr>
            <a:lvl9pPr marL="3886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l"/>
            <a:r>
              <a:rPr lang="es-ES" sz="2600" kern="0" dirty="0"/>
              <a:t>No debes tocar ningún material de laboratorio que no corresponda a la experiencia que realizas.</a:t>
            </a:r>
          </a:p>
          <a:p>
            <a:pPr algn="l"/>
            <a:r>
              <a:rPr lang="es-ES" sz="2600" kern="0" dirty="0"/>
              <a:t>Debes realizar solo los experimentos autorizados, no incluir variantes.</a:t>
            </a:r>
          </a:p>
          <a:p>
            <a:pPr algn="l"/>
            <a:r>
              <a:rPr lang="es-ES" sz="2600" kern="0" dirty="0"/>
              <a:t>Antes de comenzar a trabajar verifica que tienes todo el material necesario. Si no es así comunícaselo a tu profesor.</a:t>
            </a:r>
          </a:p>
          <a:p>
            <a:pPr algn="l"/>
            <a:r>
              <a:rPr lang="es-ES" sz="2600" kern="0" dirty="0"/>
              <a:t>Informa al profesor de cualquier accidente por pequeño que sea.</a:t>
            </a:r>
          </a:p>
          <a:p>
            <a:pPr algn="l"/>
            <a:r>
              <a:rPr lang="es-ES" sz="2600" kern="0" dirty="0"/>
              <a:t>Al finalizar el trabajo, debes limpiar y ordenar las mesas.</a:t>
            </a:r>
          </a:p>
          <a:p>
            <a:pPr algn="l"/>
            <a:r>
              <a:rPr lang="es-ES" sz="2600" kern="0" dirty="0"/>
              <a:t>Los estudiantes serán responsables de la rotura evitable del material y tendrán la obligación de reponerlo.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16E95329-646D-49A2-AD4D-7FD7D1E89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838200"/>
            <a:ext cx="7128792" cy="914400"/>
          </a:xfrm>
        </p:spPr>
        <p:txBody>
          <a:bodyPr/>
          <a:lstStyle/>
          <a:p>
            <a:r>
              <a:rPr lang="en-US" sz="3000" b="1" dirty="0"/>
              <a:t>Precauciones </a:t>
            </a:r>
            <a:r>
              <a:rPr lang="en-US" sz="3000" b="1" dirty="0" err="1"/>
              <a:t>en</a:t>
            </a:r>
            <a:r>
              <a:rPr lang="en-US" sz="3000" b="1" dirty="0"/>
              <a:t> el laboratorio. </a:t>
            </a:r>
          </a:p>
        </p:txBody>
      </p:sp>
      <p:pic>
        <p:nvPicPr>
          <p:cNvPr id="4098" name="Picture 2" descr="Resultado de imagen para seguridad en el laboratorio gif">
            <a:extLst>
              <a:ext uri="{FF2B5EF4-FFF2-40B4-BE49-F238E27FC236}">
                <a16:creationId xmlns:a16="http://schemas.microsoft.com/office/drawing/2014/main" xmlns="" id="{79EE4FAA-DC50-43DC-AE05-D6EAD5919C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99CC99"/>
              </a:clrFrom>
              <a:clrTo>
                <a:srgbClr val="99CC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5289" y="1484784"/>
            <a:ext cx="1293423" cy="12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629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seguridad en el laboratorio">
            <a:extLst>
              <a:ext uri="{FF2B5EF4-FFF2-40B4-BE49-F238E27FC236}">
                <a16:creationId xmlns:a16="http://schemas.microsoft.com/office/drawing/2014/main" xmlns="" id="{9B1A3686-6AF9-47B0-9B89-02310BC7B7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26024"/>
            <a:ext cx="2301509" cy="465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CB86216C-30B4-4E12-A451-A8977494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98266"/>
            <a:ext cx="6912768" cy="936834"/>
          </a:xfrm>
        </p:spPr>
        <p:txBody>
          <a:bodyPr/>
          <a:lstStyle/>
          <a:p>
            <a:pPr algn="ctr"/>
            <a:r>
              <a:rPr lang="es-ES" sz="3200" dirty="0"/>
              <a:t>Precauciones con las sustancias.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6568DA59-0638-4B18-8FDB-2DDC8A5B6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884142"/>
          </a:xfrm>
        </p:spPr>
        <p:txBody>
          <a:bodyPr/>
          <a:lstStyle/>
          <a:p>
            <a:r>
              <a:rPr lang="es-ES" sz="2200" dirty="0"/>
              <a:t>No debes tocar, oler, ni probar ninguna de las sustancias.</a:t>
            </a:r>
          </a:p>
          <a:p>
            <a:r>
              <a:rPr lang="es-ES" sz="2200" dirty="0"/>
              <a:t>Si es necesario percibir el olor de una sustancia, no acerques la nariz a la boca del recipiente; utilizando la mano como pantalla, debes hacer llegar una pequeña cantidad de vapor a tu nariz.</a:t>
            </a:r>
          </a:p>
          <a:p>
            <a:r>
              <a:rPr lang="es-ES" sz="2200" dirty="0"/>
              <a:t>Lee atentamente la etiquetas de los frascos antes de usarlos.</a:t>
            </a:r>
          </a:p>
          <a:p>
            <a:r>
              <a:rPr lang="es-ES" sz="2200" dirty="0"/>
              <a:t>No devuelvas a los frascos de origen las sustancias sobrantes.</a:t>
            </a:r>
          </a:p>
          <a:p>
            <a:r>
              <a:rPr lang="es-ES" sz="2200" dirty="0"/>
              <a:t>Descarta adecuadamente los residuos.</a:t>
            </a:r>
          </a:p>
        </p:txBody>
      </p:sp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35F1900-945B-41EF-9012-7910F1C52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725" y="548680"/>
            <a:ext cx="7010400" cy="914400"/>
          </a:xfrm>
        </p:spPr>
        <p:txBody>
          <a:bodyPr/>
          <a:lstStyle/>
          <a:p>
            <a:r>
              <a:rPr lang="en-US" b="1" dirty="0"/>
              <a:t>Precauciones con el material de laboratorio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4C83D92-187C-43CF-9A32-679D13AF2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24536"/>
          </a:xfrm>
        </p:spPr>
        <p:txBody>
          <a:bodyPr/>
          <a:lstStyle/>
          <a:p>
            <a:pPr algn="just"/>
            <a:r>
              <a:rPr lang="es-ES" sz="2600" dirty="0"/>
              <a:t>El mechero debe permanecer apagado si no se está utilizando.</a:t>
            </a:r>
          </a:p>
          <a:p>
            <a:pPr algn="just"/>
            <a:r>
              <a:rPr lang="es-ES" sz="2600" dirty="0"/>
              <a:t>Para calentar el material de vidrio se debe apoyar sobre la rejilla metálica.</a:t>
            </a:r>
          </a:p>
          <a:p>
            <a:pPr algn="just"/>
            <a:r>
              <a:rPr lang="es-ES" sz="2600" dirty="0"/>
              <a:t>Los tubos de ensayo se calientan directamente sobre la llama del mechero, sosteniéndolos con pinzas de madera y moviéndolos suavemente en forma circular.</a:t>
            </a:r>
          </a:p>
          <a:p>
            <a:pPr algn="just"/>
            <a:r>
              <a:rPr lang="es-ES" sz="2600" dirty="0"/>
              <a:t>El material de porcelana se puede calentar directamente sobre la llama durante períodos prolongados.</a:t>
            </a:r>
          </a:p>
          <a:p>
            <a:pPr algn="just"/>
            <a:r>
              <a:rPr lang="es-ES" sz="2600" dirty="0"/>
              <a:t>Luego de calentar material de vidrio o porcelana apóyalo sobre madera o algo similar</a:t>
            </a:r>
          </a:p>
        </p:txBody>
      </p:sp>
      <p:pic>
        <p:nvPicPr>
          <p:cNvPr id="3074" name="Picture 2" descr="Resultado de imagen para seguridad en el laboratorio">
            <a:extLst>
              <a:ext uri="{FF2B5EF4-FFF2-40B4-BE49-F238E27FC236}">
                <a16:creationId xmlns:a16="http://schemas.microsoft.com/office/drawing/2014/main" xmlns="" id="{D51FF42D-2273-4DB0-A330-E18D5E9211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0092"/>
            <a:ext cx="9239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6E03EB5D-6C62-47B1-8A0E-6BE53DA86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62000"/>
            <a:ext cx="3668688" cy="1752600"/>
          </a:xfrm>
        </p:spPr>
        <p:txBody>
          <a:bodyPr/>
          <a:lstStyle/>
          <a:p>
            <a:r>
              <a:rPr lang="es-ES" sz="4800" i="1" dirty="0">
                <a:latin typeface="Alquimia" pitchFamily="2" charset="0"/>
              </a:rPr>
              <a:t>Señalización</a:t>
            </a:r>
            <a:endParaRPr lang="es-ES" sz="11000" i="1" dirty="0">
              <a:latin typeface="Alquimia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8F4307A-DD71-4CEF-9469-8B15ABDB3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789" y="188640"/>
            <a:ext cx="532469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132699"/>
      </p:ext>
    </p:extLst>
  </p:cSld>
  <p:clrMapOvr>
    <a:masterClrMapping/>
  </p:clrMapOvr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1755C0-D1F0-4A62-9928-793AD9FBEE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para un proyecto de ciencias</Template>
  <TotalTime>448</TotalTime>
  <Words>668</Words>
  <Application>Microsoft Office PowerPoint</Application>
  <PresentationFormat>Presentación en pantalla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Echo</vt:lpstr>
      <vt:lpstr>EL LABORATORIO</vt:lpstr>
      <vt:lpstr>Diapositiva 2</vt:lpstr>
      <vt:lpstr>Diapositiva 3</vt:lpstr>
      <vt:lpstr>Precauciones en el laboratorio. </vt:lpstr>
      <vt:lpstr>Precauciones en el laboratorio. </vt:lpstr>
      <vt:lpstr>Precauciones con las sustancias.</vt:lpstr>
      <vt:lpstr>Diapositiva 7</vt:lpstr>
      <vt:lpstr>Precauciones con el material de laboratorio</vt:lpstr>
      <vt:lpstr>Señalización</vt:lpstr>
      <vt:lpstr>Etiquetas: pictogramas, frases H y P</vt:lpstr>
      <vt:lpstr>Pictogramas</vt:lpstr>
      <vt:lpstr>Pictogramas de los  Peligros Físicos</vt:lpstr>
      <vt:lpstr>Pictogramas de los  Peligros Físicos</vt:lpstr>
      <vt:lpstr>Pictogramas de los Peligros para la Salud Humana</vt:lpstr>
      <vt:lpstr>Pictogramas de los Peligros para la Salud Humana</vt:lpstr>
      <vt:lpstr>Pictogramas de Peligros para el Medio Ambiente</vt:lpstr>
      <vt:lpstr>Frases H y P</vt:lpstr>
      <vt:lpstr>Diapositiva 18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LABORATORIO</dc:title>
  <dc:subject/>
  <dc:creator>COLO</dc:creator>
  <cp:keywords/>
  <dc:description/>
  <cp:lastModifiedBy>Anarella Gatto</cp:lastModifiedBy>
  <cp:revision>36</cp:revision>
  <cp:lastPrinted>2020-03-29T13:38:55Z</cp:lastPrinted>
  <dcterms:created xsi:type="dcterms:W3CDTF">2018-04-30T00:03:59Z</dcterms:created>
  <dcterms:modified xsi:type="dcterms:W3CDTF">2020-05-30T18:00:52Z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TC010183733082</vt:lpwstr>
  </property>
</Properties>
</file>