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slide" Target="slides/slide42.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slide" Target="slides/slide43.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s-419"/>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s-419"/>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s-419"/>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lt2"/>
              </a:buClr>
              <a:buSzPct val="100000"/>
              <a:buChar char="●"/>
              <a:defRPr sz="1800">
                <a:solidFill>
                  <a:schemeClr val="lt2"/>
                </a:solidFill>
              </a:defRPr>
            </a:lvl1pPr>
            <a:lvl2pPr lvl="1">
              <a:lnSpc>
                <a:spcPct val="115000"/>
              </a:lnSpc>
              <a:spcBef>
                <a:spcPts val="0"/>
              </a:spcBef>
              <a:spcAft>
                <a:spcPts val="1600"/>
              </a:spcAft>
              <a:buClr>
                <a:schemeClr val="lt2"/>
              </a:buClr>
              <a:buChar char="○"/>
              <a:defRPr>
                <a:solidFill>
                  <a:schemeClr val="lt2"/>
                </a:solidFill>
              </a:defRPr>
            </a:lvl2pPr>
            <a:lvl3pPr lvl="2">
              <a:lnSpc>
                <a:spcPct val="115000"/>
              </a:lnSpc>
              <a:spcBef>
                <a:spcPts val="0"/>
              </a:spcBef>
              <a:spcAft>
                <a:spcPts val="1600"/>
              </a:spcAft>
              <a:buClr>
                <a:schemeClr val="lt2"/>
              </a:buClr>
              <a:buChar char="■"/>
              <a:defRPr>
                <a:solidFill>
                  <a:schemeClr val="lt2"/>
                </a:solidFill>
              </a:defRPr>
            </a:lvl3pPr>
            <a:lvl4pPr lvl="3">
              <a:lnSpc>
                <a:spcPct val="115000"/>
              </a:lnSpc>
              <a:spcBef>
                <a:spcPts val="0"/>
              </a:spcBef>
              <a:spcAft>
                <a:spcPts val="1600"/>
              </a:spcAft>
              <a:buClr>
                <a:schemeClr val="lt2"/>
              </a:buClr>
              <a:buChar char="●"/>
              <a:defRPr>
                <a:solidFill>
                  <a:schemeClr val="lt2"/>
                </a:solidFill>
              </a:defRPr>
            </a:lvl4pPr>
            <a:lvl5pPr lvl="4">
              <a:lnSpc>
                <a:spcPct val="115000"/>
              </a:lnSpc>
              <a:spcBef>
                <a:spcPts val="0"/>
              </a:spcBef>
              <a:spcAft>
                <a:spcPts val="1600"/>
              </a:spcAft>
              <a:buClr>
                <a:schemeClr val="lt2"/>
              </a:buClr>
              <a:buChar char="○"/>
              <a:defRPr>
                <a:solidFill>
                  <a:schemeClr val="lt2"/>
                </a:solidFill>
              </a:defRPr>
            </a:lvl5pPr>
            <a:lvl6pPr lvl="5">
              <a:lnSpc>
                <a:spcPct val="115000"/>
              </a:lnSpc>
              <a:spcBef>
                <a:spcPts val="0"/>
              </a:spcBef>
              <a:spcAft>
                <a:spcPts val="1600"/>
              </a:spcAft>
              <a:buClr>
                <a:schemeClr val="lt2"/>
              </a:buClr>
              <a:buChar char="■"/>
              <a:defRPr>
                <a:solidFill>
                  <a:schemeClr val="lt2"/>
                </a:solidFill>
              </a:defRPr>
            </a:lvl6pPr>
            <a:lvl7pPr lvl="6">
              <a:lnSpc>
                <a:spcPct val="115000"/>
              </a:lnSpc>
              <a:spcBef>
                <a:spcPts val="0"/>
              </a:spcBef>
              <a:spcAft>
                <a:spcPts val="1600"/>
              </a:spcAft>
              <a:buClr>
                <a:schemeClr val="lt2"/>
              </a:buClr>
              <a:buChar char="●"/>
              <a:defRPr>
                <a:solidFill>
                  <a:schemeClr val="lt2"/>
                </a:solidFill>
              </a:defRPr>
            </a:lvl7pPr>
            <a:lvl8pPr lvl="7">
              <a:lnSpc>
                <a:spcPct val="115000"/>
              </a:lnSpc>
              <a:spcBef>
                <a:spcPts val="0"/>
              </a:spcBef>
              <a:spcAft>
                <a:spcPts val="1600"/>
              </a:spcAft>
              <a:buClr>
                <a:schemeClr val="lt2"/>
              </a:buClr>
              <a:buChar char="○"/>
              <a:defRPr>
                <a:solidFill>
                  <a:schemeClr val="lt2"/>
                </a:solidFill>
              </a:defRPr>
            </a:lvl8pPr>
            <a:lvl9pPr lvl="8">
              <a:lnSpc>
                <a:spcPct val="115000"/>
              </a:lnSpc>
              <a:spcBef>
                <a:spcPts val="0"/>
              </a:spcBef>
              <a:spcAft>
                <a:spcPts val="1600"/>
              </a:spcAft>
              <a:buClr>
                <a:schemeClr val="lt2"/>
              </a:buClr>
              <a:buChar char="■"/>
              <a:defRPr>
                <a:solidFill>
                  <a:schemeClr val="lt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s-419"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rive.google.com/file/d/0BysDWoRjtQt3QzFVMUhOUGg0WTA/view" TargetMode="Externa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rive.google.com/file/d/0BysDWoRjtQt3S2o5WkxBY0VCMm8/view" TargetMode="Externa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drive.google.com/file/d/0BysDWoRjtQt3OFJwc2oxZzA1TFU/view" TargetMode="External"/><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drive.google.com/file/d/0BysDWoRjtQt3eE1nOVNZUy1pYWs/view" TargetMode="Externa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drive.google.com/file/d/0BysDWoRjtQt3bHJaazlhZWVrYjA/view" TargetMode="External"/><Relationship Id="rId4" Type="http://schemas.openxmlformats.org/officeDocument/2006/relationships/image" Target="../media/image1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youtu.be/3JSI2gTtetQ"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132925" y="-956825"/>
            <a:ext cx="6126600" cy="2740800"/>
          </a:xfrm>
          <a:prstGeom prst="rect">
            <a:avLst/>
          </a:prstGeom>
        </p:spPr>
        <p:txBody>
          <a:bodyPr anchorCtr="0" anchor="b" bIns="91425" lIns="91425" rIns="91425" wrap="square" tIns="91425">
            <a:noAutofit/>
          </a:bodyPr>
          <a:lstStyle/>
          <a:p>
            <a:pPr indent="0" lvl="0" marL="0" rtl="0" algn="l">
              <a:spcBef>
                <a:spcPts val="0"/>
              </a:spcBef>
              <a:buNone/>
            </a:pPr>
            <a:r>
              <a:rPr b="1" lang="es-419" sz="4800">
                <a:solidFill>
                  <a:srgbClr val="93C47D"/>
                </a:solidFill>
              </a:rPr>
              <a:t>“</a:t>
            </a:r>
            <a:r>
              <a:rPr b="1" lang="es-419" sz="4800">
                <a:solidFill>
                  <a:srgbClr val="93C47D"/>
                </a:solidFill>
              </a:rPr>
              <a:t>La lengua de las </a:t>
            </a:r>
          </a:p>
          <a:p>
            <a:pPr indent="0" lvl="0" marL="0" algn="l">
              <a:spcBef>
                <a:spcPts val="0"/>
              </a:spcBef>
              <a:buNone/>
            </a:pPr>
            <a:r>
              <a:rPr b="1" lang="es-419" sz="4800">
                <a:solidFill>
                  <a:srgbClr val="93C47D"/>
                </a:solidFill>
              </a:rPr>
              <a:t>      mariposas”</a:t>
            </a:r>
          </a:p>
        </p:txBody>
      </p:sp>
      <p:sp>
        <p:nvSpPr>
          <p:cNvPr id="55" name="Shape 55"/>
          <p:cNvSpPr txBox="1"/>
          <p:nvPr>
            <p:ph idx="1" type="subTitle"/>
          </p:nvPr>
        </p:nvSpPr>
        <p:spPr>
          <a:xfrm>
            <a:off x="512700" y="2041100"/>
            <a:ext cx="5055300" cy="2587200"/>
          </a:xfrm>
          <a:prstGeom prst="rect">
            <a:avLst/>
          </a:prstGeom>
        </p:spPr>
        <p:txBody>
          <a:bodyPr anchorCtr="0" anchor="t" bIns="91425" lIns="91425" rIns="91425" wrap="square" tIns="91425">
            <a:noAutofit/>
          </a:bodyPr>
          <a:lstStyle/>
          <a:p>
            <a:pPr lvl="0" algn="l">
              <a:spcBef>
                <a:spcPts val="0"/>
              </a:spcBef>
              <a:buNone/>
            </a:pPr>
            <a:r>
              <a:rPr b="1" lang="es-419" sz="3000">
                <a:solidFill>
                  <a:schemeClr val="accent1"/>
                </a:solidFill>
              </a:rPr>
              <a:t>         </a:t>
            </a:r>
            <a:r>
              <a:rPr b="1" lang="es-419" sz="3000">
                <a:solidFill>
                  <a:schemeClr val="accent1"/>
                </a:solidFill>
              </a:rPr>
              <a:t>Manuel Rivas</a:t>
            </a:r>
          </a:p>
          <a:p>
            <a:pPr lvl="0">
              <a:spcBef>
                <a:spcPts val="0"/>
              </a:spcBef>
              <a:buNone/>
            </a:pPr>
            <a:r>
              <a:t/>
            </a:r>
            <a:endParaRPr b="1" sz="3000">
              <a:solidFill>
                <a:schemeClr val="accent1"/>
              </a:solidFill>
            </a:endParaRPr>
          </a:p>
          <a:p>
            <a:pPr lvl="0" rtl="0" algn="l">
              <a:spcBef>
                <a:spcPts val="0"/>
              </a:spcBef>
              <a:buNone/>
            </a:pPr>
            <a:r>
              <a:rPr b="1" lang="es-419" sz="3000">
                <a:solidFill>
                  <a:schemeClr val="accent1"/>
                </a:solidFill>
              </a:rPr>
              <a:t>¿Qué me quieres, amor ?</a:t>
            </a:r>
          </a:p>
          <a:p>
            <a:pPr lvl="0" rtl="0" algn="l">
              <a:spcBef>
                <a:spcPts val="0"/>
              </a:spcBef>
              <a:buNone/>
            </a:pPr>
            <a:r>
              <a:t/>
            </a:r>
            <a:endParaRPr b="1" sz="3000">
              <a:solidFill>
                <a:schemeClr val="accent1"/>
              </a:solidFill>
            </a:endParaRPr>
          </a:p>
          <a:p>
            <a:pPr lvl="0">
              <a:spcBef>
                <a:spcPts val="0"/>
              </a:spcBef>
              <a:buNone/>
            </a:pPr>
            <a:r>
              <a:rPr b="1" lang="es-419" sz="3000">
                <a:solidFill>
                  <a:schemeClr val="accent1"/>
                </a:solidFill>
              </a:rPr>
              <a:t>1996</a:t>
            </a:r>
          </a:p>
        </p:txBody>
      </p:sp>
      <p:pic>
        <p:nvPicPr>
          <p:cNvPr id="56" name="Shape 56"/>
          <p:cNvPicPr preferRelativeResize="0"/>
          <p:nvPr/>
        </p:nvPicPr>
        <p:blipFill>
          <a:blip r:embed="rId3">
            <a:alphaModFix/>
          </a:blip>
          <a:stretch>
            <a:fillRect/>
          </a:stretch>
        </p:blipFill>
        <p:spPr>
          <a:xfrm>
            <a:off x="5689400" y="372625"/>
            <a:ext cx="3056975" cy="4398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descr="Imagen relacionada" id="109" name="Shape 109"/>
          <p:cNvPicPr preferRelativeResize="0"/>
          <p:nvPr/>
        </p:nvPicPr>
        <p:blipFill>
          <a:blip r:embed="rId3">
            <a:alphaModFix/>
          </a:blip>
          <a:stretch>
            <a:fillRect/>
          </a:stretch>
        </p:blipFill>
        <p:spPr>
          <a:xfrm>
            <a:off x="822650" y="436700"/>
            <a:ext cx="7620000" cy="4106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title="época.mp4">
            <a:hlinkClick r:id="rId3"/>
          </p:cNvPr>
          <p:cNvSpPr/>
          <p:nvPr/>
        </p:nvSpPr>
        <p:spPr>
          <a:xfrm>
            <a:off x="810575" y="577338"/>
            <a:ext cx="7522825" cy="4105475"/>
          </a:xfrm>
          <a:prstGeom prst="rect">
            <a:avLst/>
          </a:prstGeom>
          <a:blipFill>
            <a:blip r:embed="rId4">
              <a:alphaModFix/>
            </a:blip>
            <a:stretch>
              <a:fillRect/>
            </a:stretch>
          </a:blipFill>
          <a:ln>
            <a:noFill/>
          </a:ln>
        </p:spPr>
      </p:sp>
      <p:sp>
        <p:nvSpPr>
          <p:cNvPr id="115" name="Shape 115"/>
          <p:cNvSpPr txBox="1"/>
          <p:nvPr/>
        </p:nvSpPr>
        <p:spPr>
          <a:xfrm>
            <a:off x="2425950" y="933050"/>
            <a:ext cx="6717900" cy="783900"/>
          </a:xfrm>
          <a:prstGeom prst="rect">
            <a:avLst/>
          </a:prstGeom>
          <a:noFill/>
          <a:ln>
            <a:noFill/>
          </a:ln>
        </p:spPr>
        <p:txBody>
          <a:bodyPr anchorCtr="0" anchor="t" bIns="91425" lIns="91425" rIns="91425" wrap="square" tIns="91425">
            <a:noAutofit/>
          </a:bodyPr>
          <a:lstStyle/>
          <a:p>
            <a:pPr lvl="0">
              <a:spcBef>
                <a:spcPts val="0"/>
              </a:spcBef>
              <a:buNone/>
            </a:pPr>
            <a:r>
              <a:rPr lang="es-419">
                <a:solidFill>
                  <a:schemeClr val="accent2"/>
                </a:solidFill>
              </a:rPr>
              <a:t>PARTE: EL CONTEXTO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s-419"/>
              <a:t>La lengua de las mariposas</a:t>
            </a:r>
          </a:p>
          <a:p>
            <a:pPr lvl="0" algn="ctr">
              <a:spcBef>
                <a:spcPts val="0"/>
              </a:spcBef>
              <a:buNone/>
            </a:pPr>
            <a:r>
              <a:rPr lang="es-419"/>
              <a:t>Manuel Rivas </a:t>
            </a:r>
          </a:p>
        </p:txBody>
      </p:sp>
      <p:sp>
        <p:nvSpPr>
          <p:cNvPr id="121" name="Shape 121"/>
          <p:cNvSpPr txBox="1"/>
          <p:nvPr>
            <p:ph idx="1" type="body"/>
          </p:nvPr>
        </p:nvSpPr>
        <p:spPr>
          <a:xfrm>
            <a:off x="1947550" y="1901875"/>
            <a:ext cx="4531800" cy="1156800"/>
          </a:xfrm>
          <a:prstGeom prst="rect">
            <a:avLst/>
          </a:prstGeom>
        </p:spPr>
        <p:txBody>
          <a:bodyPr anchorCtr="0" anchor="t" bIns="91425" lIns="91425" rIns="91425" wrap="square" tIns="91425">
            <a:noAutofit/>
          </a:bodyPr>
          <a:lstStyle/>
          <a:p>
            <a:pPr indent="0" lvl="0" marL="0" rtl="0">
              <a:spcBef>
                <a:spcPts val="0"/>
              </a:spcBef>
              <a:buNone/>
            </a:pPr>
            <a:r>
              <a:rPr b="1" lang="es-419" sz="3600">
                <a:solidFill>
                  <a:schemeClr val="accent2"/>
                </a:solidFill>
              </a:rPr>
              <a:t>           </a:t>
            </a:r>
            <a:r>
              <a:rPr b="1" lang="es-419" sz="3600">
                <a:solidFill>
                  <a:schemeClr val="accent2"/>
                </a:solidFill>
              </a:rPr>
              <a:t>PARTE I</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idx="1" type="body"/>
          </p:nvPr>
        </p:nvSpPr>
        <p:spPr>
          <a:xfrm>
            <a:off x="399425" y="254700"/>
            <a:ext cx="8520600" cy="4888800"/>
          </a:xfrm>
          <a:prstGeom prst="rect">
            <a:avLst/>
          </a:prstGeom>
        </p:spPr>
        <p:txBody>
          <a:bodyPr anchorCtr="0" anchor="t" bIns="91425" lIns="91425" rIns="91425" wrap="square" tIns="91425">
            <a:noAutofit/>
          </a:bodyPr>
          <a:lstStyle/>
          <a:p>
            <a:pPr indent="0" lvl="0" marL="0" rtl="0" algn="just">
              <a:lnSpc>
                <a:spcPct val="100000"/>
              </a:lnSpc>
              <a:spcBef>
                <a:spcPts val="0"/>
              </a:spcBef>
              <a:buNone/>
            </a:pPr>
            <a:r>
              <a:rPr b="1" lang="es-419" sz="1400">
                <a:solidFill>
                  <a:schemeClr val="accent2"/>
                </a:solidFill>
              </a:rPr>
              <a:t>¿Qué hay , Gorrión? Espero que este año podamos ver por fin la lengua de las  mariposas".El maestro aguardaba desde hacía tiempo que le enviaran un microscopio a los de la instrucción pública. Tanto nos hablaba de cómo se agrandaban las cosas menudas e invisibles por aquel aparato que los niños llegábamos a verlas de verdad, como si sus palabras entusiastas tuvieran un efecto de poderosas lentes. "La lengua de la mariposa es una trompa enroscada como un resorte de reloj. Si hay una flor que la atrae, la desenrolla y la mete en el cáliz para chupar. Cuando lleváis el dedo humedecido a un tarro de azúcar ¿a que sienten ya el dulce en la boca como si la yema fuera la punta de la lengua? Pues así es la lengua de la mariposa".Y entonces todos teníamos envidia de las mariposas. Que maravilla. Ir por el mundo volando, con esos trajes de fiesta, y parar en flores como tabernas con barriles llenos de jarabe.</a:t>
            </a:r>
          </a:p>
          <a:p>
            <a:pPr indent="0" lvl="0" marL="0" rtl="0" algn="just">
              <a:lnSpc>
                <a:spcPct val="100000"/>
              </a:lnSpc>
              <a:spcBef>
                <a:spcPts val="0"/>
              </a:spcBef>
              <a:buNone/>
            </a:pPr>
            <a:r>
              <a:rPr b="1" lang="es-419" sz="1400">
                <a:solidFill>
                  <a:schemeClr val="accent2"/>
                </a:solidFill>
              </a:rPr>
              <a:t>Yo quería mucho a aquel maestro. Al principio, mis padres no podían creerlo. Quiero decir que</a:t>
            </a:r>
            <a:r>
              <a:rPr b="1" lang="es-419" sz="1400">
                <a:solidFill>
                  <a:schemeClr val="accent1"/>
                </a:solidFill>
              </a:rPr>
              <a:t> no podían entender como yo quería a mi maestro.</a:t>
            </a:r>
            <a:r>
              <a:rPr b="1" lang="es-419" sz="1400">
                <a:solidFill>
                  <a:schemeClr val="accent2"/>
                </a:solidFill>
              </a:rPr>
              <a:t> </a:t>
            </a:r>
            <a:r>
              <a:rPr b="1" lang="es-419" sz="1400">
                <a:solidFill>
                  <a:schemeClr val="accent1"/>
                </a:solidFill>
              </a:rPr>
              <a:t>Cuando era un "picarito", la escuela era una amenaza terrible. Una palabra que cimbraba en el aire como una vara de mimbre. "¡Ya verás cuando vayas a la escuela!" </a:t>
            </a:r>
            <a:r>
              <a:rPr b="1" lang="es-419" sz="1400">
                <a:solidFill>
                  <a:schemeClr val="accent2"/>
                </a:solidFill>
              </a:rPr>
              <a:t>Dos de mis tíos, como muchos otros mozos, emigraron a América por no ir de quintos a la guerra de Marruecos. Pues bien, yo también soñaba con ir a América sólo por no ir a la escuela. De hecho, </a:t>
            </a:r>
            <a:r>
              <a:rPr b="1" lang="es-419" sz="1400">
                <a:solidFill>
                  <a:schemeClr val="accent1"/>
                </a:solidFill>
              </a:rPr>
              <a:t>había historias de niños que huían al monte para evitar aquel suplicio. Aparecían a los dos o tres días, ateridos y sin habla,como desertores de la Barranco del Lobo. </a:t>
            </a:r>
            <a:r>
              <a:rPr b="1" lang="es-419" sz="1400">
                <a:solidFill>
                  <a:schemeClr val="accent2"/>
                </a:solidFill>
              </a:rPr>
              <a:t>Yo iba para seis años y me llamaban todos Gorrión. Otros niños de mi edad ya trabajaban. Pero mi padre era sastre y no tenía tierras ni ganado. Prefería verme lejos y no enredando en el pequeño taller de costura. Así pasaba</a:t>
            </a:r>
          </a:p>
          <a:p>
            <a:pPr indent="0" lvl="0" marL="457200" rtl="0">
              <a:lnSpc>
                <a:spcPct val="100000"/>
              </a:lnSpc>
              <a:spcBef>
                <a:spcPts val="0"/>
              </a:spcBef>
              <a:buNone/>
            </a:pPr>
            <a:r>
              <a:t/>
            </a:r>
            <a:endParaRPr sz="1000"/>
          </a:p>
        </p:txBody>
      </p:sp>
      <p:sp>
        <p:nvSpPr>
          <p:cNvPr id="127" name="Shape 127"/>
          <p:cNvSpPr txBox="1"/>
          <p:nvPr/>
        </p:nvSpPr>
        <p:spPr>
          <a:xfrm>
            <a:off x="558025" y="1698325"/>
            <a:ext cx="84900" cy="363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
        <p:nvSpPr>
          <p:cNvPr id="128" name="Shape 128"/>
          <p:cNvSpPr txBox="1"/>
          <p:nvPr/>
        </p:nvSpPr>
        <p:spPr>
          <a:xfrm>
            <a:off x="5605225" y="3146225"/>
            <a:ext cx="6185100" cy="7215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idx="1" type="body"/>
          </p:nvPr>
        </p:nvSpPr>
        <p:spPr>
          <a:xfrm>
            <a:off x="311700" y="42450"/>
            <a:ext cx="8520600" cy="5058600"/>
          </a:xfrm>
          <a:prstGeom prst="rect">
            <a:avLst/>
          </a:prstGeom>
        </p:spPr>
        <p:txBody>
          <a:bodyPr anchorCtr="0" anchor="t" bIns="91425" lIns="91425" rIns="91425" wrap="square" tIns="91425">
            <a:noAutofit/>
          </a:bodyPr>
          <a:lstStyle/>
          <a:p>
            <a:pPr indent="0" lvl="0" marL="0" rtl="0" algn="just">
              <a:lnSpc>
                <a:spcPct val="100000"/>
              </a:lnSpc>
              <a:spcBef>
                <a:spcPts val="0"/>
              </a:spcBef>
              <a:buNone/>
            </a:pPr>
            <a:r>
              <a:rPr b="1" lang="es-419" sz="1400">
                <a:solidFill>
                  <a:schemeClr val="accent2"/>
                </a:solidFill>
              </a:rPr>
              <a:t>gran parte del día correteando por la Alameda, y fue Cordeiro, el recolector de basura y hojas secas, el que me puso el apodo. "Pareces un gorrión". Creo que nunca corrí tanto como aquel verano anterior al ingreso en la escuela.Corría como un loco y a veces sobrepasaba el límite de la Alameda y seguía lejos, con la mirada puesta en la cima del monte Sinaí, con la ilusión de que algún día me saldrían alas y podría llegar a Buenos Aires. Pero jamás sobrepasé aquella montaña mágica.</a:t>
            </a:r>
          </a:p>
          <a:p>
            <a:pPr indent="0" lvl="0" marL="0" rtl="0">
              <a:lnSpc>
                <a:spcPct val="100000"/>
              </a:lnSpc>
              <a:spcBef>
                <a:spcPts val="0"/>
              </a:spcBef>
              <a:buNone/>
            </a:pPr>
            <a:r>
              <a:rPr b="1" lang="es-419" sz="1400">
                <a:solidFill>
                  <a:schemeClr val="accent2"/>
                </a:solidFill>
              </a:rPr>
              <a:t>"</a:t>
            </a:r>
            <a:r>
              <a:rPr b="1" lang="es-419" sz="1400">
                <a:solidFill>
                  <a:schemeClr val="accent1"/>
                </a:solidFill>
              </a:rPr>
              <a:t>¡Ya verás cuando vayas a la escuela!"</a:t>
            </a:r>
          </a:p>
          <a:p>
            <a:pPr indent="0" lvl="0" marL="0" rtl="0" algn="just">
              <a:lnSpc>
                <a:spcPct val="100000"/>
              </a:lnSpc>
              <a:spcBef>
                <a:spcPts val="0"/>
              </a:spcBef>
              <a:buNone/>
            </a:pPr>
            <a:r>
              <a:rPr b="1" lang="es-419" sz="1400">
                <a:solidFill>
                  <a:schemeClr val="accent1"/>
                </a:solidFill>
              </a:rPr>
              <a:t>Mi padre contaba como un tormento, como si le arrancara las amígdalas con la mano, la manera en que el maestro les arrancaba la jeada del habla para que no dijeran ajua nin jato ni jracias. "Todas las mañanas teníamos que decir la frase 'Los pájaros de Guadalajara tienen la garganta llena de trigo'. ¡Muchos palos llevábamos por culpa de Juadalagara!" Si de verdad quería meterme miedo, lo consiguió. La noche de la víspera no dormí. Encogido en la cama, escuchaba el reloj de la pared en la sala con la angustia de un condenado. </a:t>
            </a:r>
            <a:r>
              <a:rPr b="1" lang="es-419" sz="1400">
                <a:solidFill>
                  <a:schemeClr val="accent2"/>
                </a:solidFill>
              </a:rPr>
              <a:t>El día llegó con una claridad de mandil de carnicero. No mentiría si le dijera a mis padres que estaba enfermo. </a:t>
            </a:r>
            <a:r>
              <a:rPr b="1" lang="es-419" sz="1400">
                <a:solidFill>
                  <a:schemeClr val="accent1"/>
                </a:solidFill>
              </a:rPr>
              <a:t>El miedo, como un ratón, me roía por dentro. Y me meé. No me meé en la cama sino en la escuela. Lo</a:t>
            </a:r>
            <a:r>
              <a:rPr b="1" lang="es-419" sz="1400">
                <a:solidFill>
                  <a:schemeClr val="accent2"/>
                </a:solidFill>
              </a:rPr>
              <a:t> recuerdo muy bien. Pasaron tantos años y todavía siento una humedad cálida y vergonzosa escurriendo por las piernas. Estaba sentado en el último pupitre, medio escondido con la esperanza de que nadie se percatara de mi existencia, hasta poder salir y echar a volar por la Alameda."A ver, usted, ¡póngase de pie!" El destino siempre avisa. Levanté los ojos y vi con espanto que la orden iba para mi. Aquel maestro feo como un bicho me señalaba con la regla. Era pequeña, de madera, pero a mi me pareció la lanza de Abd el-Krim.</a:t>
            </a:r>
          </a:p>
          <a:p>
            <a:pPr indent="0" lvl="0" marL="457200" rtl="0">
              <a:lnSpc>
                <a:spcPct val="100000"/>
              </a:lnSpc>
              <a:spcBef>
                <a:spcPts val="0"/>
              </a:spcBef>
              <a:buNone/>
            </a:pPr>
            <a:r>
              <a:rPr b="1" lang="es-419" sz="1400">
                <a:solidFill>
                  <a:schemeClr val="accent2"/>
                </a:solidFill>
              </a:rPr>
              <a:t> "¿Cuál es su nombre?" "Gorrión."</a:t>
            </a:r>
          </a:p>
          <a:p>
            <a:pPr indent="0" lvl="0" marL="457200" rtl="0">
              <a:lnSpc>
                <a:spcPct val="100000"/>
              </a:lnSpc>
              <a:spcBef>
                <a:spcPts val="0"/>
              </a:spcBef>
              <a:buNone/>
            </a:pPr>
            <a:r>
              <a:t/>
            </a:r>
            <a:endParaRPr sz="1400">
              <a:solidFill>
                <a:srgbClr val="FFF2CC"/>
              </a:solidFill>
            </a:endParaRPr>
          </a:p>
          <a:p>
            <a:pPr lvl="0">
              <a:spcBef>
                <a:spcPts val="0"/>
              </a:spcBef>
              <a:buNone/>
            </a:pPr>
            <a:r>
              <a:t/>
            </a:r>
            <a:endParaRPr>
              <a:solidFill>
                <a:srgbClr val="FFF2CC"/>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idx="1" type="body"/>
          </p:nvPr>
        </p:nvSpPr>
        <p:spPr>
          <a:xfrm>
            <a:off x="311700" y="78900"/>
            <a:ext cx="8520600" cy="4985700"/>
          </a:xfrm>
          <a:prstGeom prst="rect">
            <a:avLst/>
          </a:prstGeom>
        </p:spPr>
        <p:txBody>
          <a:bodyPr anchorCtr="0" anchor="t" bIns="91425" lIns="91425" rIns="91425" wrap="square" tIns="91425">
            <a:noAutofit/>
          </a:bodyPr>
          <a:lstStyle/>
          <a:p>
            <a:pPr indent="0" lvl="0" marL="0" rtl="0">
              <a:lnSpc>
                <a:spcPct val="100000"/>
              </a:lnSpc>
              <a:spcBef>
                <a:spcPts val="0"/>
              </a:spcBef>
              <a:buNone/>
            </a:pPr>
            <a:r>
              <a:rPr b="1" lang="es-419" sz="1400">
                <a:solidFill>
                  <a:schemeClr val="accent2"/>
                </a:solidFill>
              </a:rPr>
              <a:t> "¿Cuál es su nombre?" "Gorrión."</a:t>
            </a:r>
          </a:p>
          <a:p>
            <a:pPr indent="0" lvl="0" marL="0" rtl="0">
              <a:lnSpc>
                <a:spcPct val="100000"/>
              </a:lnSpc>
              <a:spcBef>
                <a:spcPts val="0"/>
              </a:spcBef>
              <a:buNone/>
            </a:pPr>
            <a:r>
              <a:rPr b="1" lang="es-419" sz="1400">
                <a:solidFill>
                  <a:schemeClr val="accent2"/>
                </a:solidFill>
              </a:rPr>
              <a:t>Todos los niños rieron a carcajadas. Sentí como si me batieran con latas en las orejas.</a:t>
            </a:r>
          </a:p>
          <a:p>
            <a:pPr indent="0" lvl="0" marL="0" rtl="0">
              <a:lnSpc>
                <a:spcPct val="100000"/>
              </a:lnSpc>
              <a:spcBef>
                <a:spcPts val="0"/>
              </a:spcBef>
              <a:buNone/>
            </a:pPr>
            <a:r>
              <a:rPr b="1" lang="es-419" sz="1400">
                <a:solidFill>
                  <a:schemeClr val="accent2"/>
                </a:solidFill>
              </a:rPr>
              <a:t>"¿Gorrión?"</a:t>
            </a:r>
          </a:p>
          <a:p>
            <a:pPr indent="0" lvl="0" marL="0" rtl="0" algn="just">
              <a:lnSpc>
                <a:spcPct val="100000"/>
              </a:lnSpc>
              <a:spcBef>
                <a:spcPts val="0"/>
              </a:spcBef>
              <a:buNone/>
            </a:pPr>
            <a:r>
              <a:rPr b="1" lang="es-419" sz="1400">
                <a:solidFill>
                  <a:schemeClr val="accent2"/>
                </a:solidFill>
              </a:rPr>
              <a:t>No recordaba nada. Ni mi nombre. Todo lo que yo había sido hasta entonces había desaparecido de mi cabeza. Mis padres eran dos figuras borrosas que se desvanecían en la memoria. Miré cara al ventanal, buscando con angustia los árboles de la alameda.Y fue entonces cuando me meé. </a:t>
            </a:r>
          </a:p>
          <a:p>
            <a:pPr lvl="0" rtl="0" algn="just">
              <a:lnSpc>
                <a:spcPct val="100000"/>
              </a:lnSpc>
              <a:spcBef>
                <a:spcPts val="0"/>
              </a:spcBef>
              <a:buNone/>
            </a:pPr>
            <a:r>
              <a:rPr b="1" lang="es-419" sz="1400">
                <a:solidFill>
                  <a:schemeClr val="accent2"/>
                </a:solidFill>
              </a:rPr>
              <a:t>Cuando se dieron cuenta los otros rapaces, las carcajadas aumentaron y resonaban como trallazos. Huí. Eché a correr como un loquito con alas. Corría, corría como sólo se corre en sueños y viene tras de uno el Sacaúnto. Yo estaba convencido de que eso era lo que hacía el maestro. Venir tras de mi. Podía sentir su aliento en el cuello y el de todos los niños, como jauría de perros a la caza de un zorro. Pero cuando llegué a la altura del palco de la música y miré cara atrás, vi que nadie me había seguido,que estaba solo con mi miedo, empapado de sudor y de meos. El palco estaba vacío. Nadie parecía reparar en mí, pero yo tenía la sensación de que toda la villa estaba disimulando, que docenas de ojos censuradores acechaban en las ventanas, y que las lenguas murmuradoras no tardarían en llevarle la noticia a mis padres. Las piernas decidieron por mi. Caminaron hacia al Sinaí con una determinación desconocida hasta entonces. Esta vez llegaría hasta A Coruña y embarcaría de polisón en uno de esos navíos que llevan a Buenos Aires. </a:t>
            </a:r>
          </a:p>
          <a:p>
            <a:pPr lvl="0">
              <a:spcBef>
                <a:spcPts val="0"/>
              </a:spcBef>
              <a:buNone/>
            </a:pPr>
            <a:r>
              <a:t/>
            </a:r>
            <a:endParaRPr b="1" sz="1400">
              <a:solidFill>
                <a:schemeClr val="accen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idx="1" type="body"/>
          </p:nvPr>
        </p:nvSpPr>
        <p:spPr>
          <a:xfrm>
            <a:off x="311700" y="169825"/>
            <a:ext cx="8520600" cy="4876500"/>
          </a:xfrm>
          <a:prstGeom prst="rect">
            <a:avLst/>
          </a:prstGeom>
        </p:spPr>
        <p:txBody>
          <a:bodyPr anchorCtr="0" anchor="t" bIns="91425" lIns="91425" rIns="91425" wrap="square" tIns="91425">
            <a:noAutofit/>
          </a:bodyPr>
          <a:lstStyle/>
          <a:p>
            <a:pPr indent="0" lvl="0" marL="0" rtl="0" algn="just">
              <a:lnSpc>
                <a:spcPct val="100000"/>
              </a:lnSpc>
              <a:spcBef>
                <a:spcPts val="0"/>
              </a:spcBef>
              <a:buNone/>
            </a:pPr>
            <a:r>
              <a:rPr b="1" lang="es-419" sz="1400">
                <a:solidFill>
                  <a:schemeClr val="accent2"/>
                </a:solidFill>
              </a:rPr>
              <a:t>Desde la cima del Sinaí no se veía el mar sino otro monte más grande todavía, con peñascos recortados como torres de una fortaleza inaccesible. Ahora recuerdo con una mezcla de asombro y nostalgia lo que tuve que hacer aquel día. Yo sólo, en la cima, sentado en silla de piedra, bajo las estrellas, mientras en el valle se movían como luciérnagas los que con candil andaban en mi búsqueda. Mi nombre cruzaba la noche cabalgando sobre los aullidos de los perros. No estaba sorprendido. Era como si atravesara la línea del miedo. Por eso no lloré ni me resistí cuando llegó donde mí la sombra regia de Cordeiro. Me envolvió con su chaquetón y me abrazó en su pecho. "Tranquilo Gorrión, ya pasó todo."</a:t>
            </a:r>
          </a:p>
          <a:p>
            <a:pPr lvl="0" rtl="0" algn="just">
              <a:lnSpc>
                <a:spcPct val="100000"/>
              </a:lnSpc>
              <a:spcBef>
                <a:spcPts val="0"/>
              </a:spcBef>
              <a:buNone/>
            </a:pPr>
            <a:r>
              <a:rPr b="1" lang="es-419" sz="1400">
                <a:solidFill>
                  <a:schemeClr val="accent2"/>
                </a:solidFill>
              </a:rPr>
              <a:t>Dormí como un santo aquella noche, pegadito a mamá. Nadie me reprendió. Mi padre se había quedado en la cocina, fumando en silencio, con los codos sobre el mantel de hule, las colillas amontonadas en el cenicero de concha de vieira, tal como pasara cuando había muerto la abuela. Tenía la sensación de que mi madre no me había soltado de la mano en toda la noche.</a:t>
            </a:r>
          </a:p>
          <a:p>
            <a:pPr lvl="0" rtl="0" algn="just">
              <a:lnSpc>
                <a:spcPct val="100000"/>
              </a:lnSpc>
              <a:spcBef>
                <a:spcPts val="0"/>
              </a:spcBef>
              <a:buNone/>
            </a:pPr>
            <a:r>
              <a:rPr b="1" lang="es-419" sz="1400">
                <a:solidFill>
                  <a:schemeClr val="accent2"/>
                </a:solidFill>
              </a:rPr>
              <a:t>Así me llevó, agarrado como quien lleva un serón en mi vuelta a la escuela. Y en esta ocasión, con corazón sereno, pude fijarme por vez primera en el maestro. En el medio de un silencio absoluto, me llevó de la mano cara a su mesa y me sentó en su silla. Y permaneció de pie. Tenía la cara de un sapo. El sapo sonreía. Me pellizcó la mejilla con cariño. "¡Me gusta ese nombre,Gorrión!". Y aquel pellizco me hirió como un dulce de café. Pero lo más increíble fue cuando, agarró un libro y dijo:</a:t>
            </a:r>
          </a:p>
          <a:p>
            <a:pPr indent="0" lvl="0" marL="0" rtl="0" algn="just">
              <a:lnSpc>
                <a:spcPct val="100000"/>
              </a:lnSpc>
              <a:spcBef>
                <a:spcPts val="0"/>
              </a:spcBef>
              <a:buNone/>
            </a:pPr>
            <a:r>
              <a:t/>
            </a:r>
            <a:endParaRPr b="1" sz="1400">
              <a:solidFill>
                <a:schemeClr val="accent2"/>
              </a:solidFill>
            </a:endParaRPr>
          </a:p>
          <a:p>
            <a:pPr indent="0" lvl="0" marL="457200" rtl="0">
              <a:lnSpc>
                <a:spcPct val="100000"/>
              </a:lnSpc>
              <a:spcBef>
                <a:spcPts val="0"/>
              </a:spcBef>
              <a:buNone/>
            </a:pPr>
            <a:r>
              <a:t/>
            </a:r>
            <a:endParaRPr b="1" sz="1400">
              <a:solidFill>
                <a:schemeClr val="accent2"/>
              </a:solidFill>
            </a:endParaRP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idx="1" type="body"/>
          </p:nvPr>
        </p:nvSpPr>
        <p:spPr>
          <a:xfrm>
            <a:off x="183400" y="0"/>
            <a:ext cx="8520600" cy="5143500"/>
          </a:xfrm>
          <a:prstGeom prst="rect">
            <a:avLst/>
          </a:prstGeom>
        </p:spPr>
        <p:txBody>
          <a:bodyPr anchorCtr="0" anchor="t" bIns="91425" lIns="91425" rIns="91425" wrap="square" tIns="91425">
            <a:noAutofit/>
          </a:bodyPr>
          <a:lstStyle/>
          <a:p>
            <a:pPr indent="0" lvl="0" marL="0" rtl="0" algn="just">
              <a:lnSpc>
                <a:spcPct val="100000"/>
              </a:lnSpc>
              <a:spcBef>
                <a:spcPts val="0"/>
              </a:spcBef>
              <a:buNone/>
            </a:pPr>
            <a:r>
              <a:rPr b="1" lang="es-419" sz="1400">
                <a:solidFill>
                  <a:schemeClr val="accent2"/>
                </a:solidFill>
              </a:rPr>
              <a:t>"Tenemos un nuevo compañero. Es una alegría para todos y vamos a recibirlo con un aplauso". Pensé que me iba a mear de nuevo por los pantalones, pero sólo noté una humedad en los ojos. "Bien, y ahora, vamos a comenzar con un poema. ¿A quien le toca? ¿Romualdo? Ven, Romualdo, acércate. Ya sabes, despacito y en voz bien alta".A Romualdo los pantalones cortos le quedaban ridículos. Tenía las piernas muy largas y oscuras, con las rodillas llenas de heridas.</a:t>
            </a:r>
          </a:p>
          <a:p>
            <a:pPr indent="0" lvl="0" marL="0" rtl="0" algn="just">
              <a:lnSpc>
                <a:spcPct val="100000"/>
              </a:lnSpc>
              <a:spcBef>
                <a:spcPts val="0"/>
              </a:spcBef>
              <a:buNone/>
            </a:pPr>
            <a:r>
              <a:rPr b="1" lang="es-419" sz="1400">
                <a:solidFill>
                  <a:schemeClr val="accent2"/>
                </a:solidFill>
              </a:rPr>
              <a:t>Una tarde parda y fría...   "Un momento, Romualdo, ¿qué es lo que vas a leer?" </a:t>
            </a:r>
          </a:p>
          <a:p>
            <a:pPr indent="0" lvl="0" marL="0" rtl="0" algn="just">
              <a:lnSpc>
                <a:spcPct val="100000"/>
              </a:lnSpc>
              <a:spcBef>
                <a:spcPts val="0"/>
              </a:spcBef>
              <a:buNone/>
            </a:pPr>
            <a:r>
              <a:rPr b="1" lang="es-419" sz="1400">
                <a:solidFill>
                  <a:schemeClr val="accent2"/>
                </a:solidFill>
              </a:rPr>
              <a:t>  "Una poesía, señor".</a:t>
            </a:r>
          </a:p>
          <a:p>
            <a:pPr indent="0" lvl="0" marL="0" rtl="0" algn="just">
              <a:lnSpc>
                <a:spcPct val="100000"/>
              </a:lnSpc>
              <a:spcBef>
                <a:spcPts val="0"/>
              </a:spcBef>
              <a:buNone/>
            </a:pPr>
            <a:r>
              <a:rPr b="1" lang="es-419" sz="1400">
                <a:solidFill>
                  <a:schemeClr val="accent2"/>
                </a:solidFill>
              </a:rPr>
              <a:t>  "¿Y cómo se titula?"   "Recuerdo infantil. Su autor es don Antonio Machado".</a:t>
            </a:r>
          </a:p>
          <a:p>
            <a:pPr indent="0" lvl="0" marL="0" rtl="0" algn="just">
              <a:lnSpc>
                <a:spcPct val="100000"/>
              </a:lnSpc>
              <a:spcBef>
                <a:spcPts val="0"/>
              </a:spcBef>
              <a:buNone/>
            </a:pPr>
            <a:r>
              <a:rPr b="1" lang="es-419" sz="1400">
                <a:solidFill>
                  <a:schemeClr val="accent2"/>
                </a:solidFill>
              </a:rPr>
              <a:t>Su autor es don Antonio Machado".</a:t>
            </a:r>
          </a:p>
          <a:p>
            <a:pPr lvl="0" rtl="0" algn="just">
              <a:lnSpc>
                <a:spcPct val="100000"/>
              </a:lnSpc>
              <a:spcBef>
                <a:spcPts val="0"/>
              </a:spcBef>
              <a:buNone/>
            </a:pPr>
            <a:r>
              <a:rPr b="1" lang="es-419" sz="1400">
                <a:solidFill>
                  <a:schemeClr val="accent2"/>
                </a:solidFill>
              </a:rPr>
              <a:t>"Muy bien, Romualdo, adelante. Despacito y en voz alta. Repara en la  puntuación." El llamado Romualdo, a quien yo conocía de acarrear sacos de piñas como niño que era de Altamira, carraspeó como un viejo fumador de picadura y leyó con una voz increíble, espléndida, que parecía salida de la radio de Manolo Suárez, el indiano de Montevideo.</a:t>
            </a:r>
          </a:p>
          <a:p>
            <a:pPr lvl="0">
              <a:spcBef>
                <a:spcPts val="0"/>
              </a:spcBef>
              <a:buNone/>
            </a:pPr>
            <a:r>
              <a:rPr lang="es-419"/>
              <a:t>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idx="1" type="body"/>
          </p:nvPr>
        </p:nvSpPr>
        <p:spPr>
          <a:xfrm>
            <a:off x="311700" y="97050"/>
            <a:ext cx="8520600" cy="4888800"/>
          </a:xfrm>
          <a:prstGeom prst="rect">
            <a:avLst/>
          </a:prstGeom>
        </p:spPr>
        <p:txBody>
          <a:bodyPr anchorCtr="0" anchor="t" bIns="91425" lIns="91425" rIns="91425" wrap="square" tIns="91425">
            <a:noAutofit/>
          </a:bodyPr>
          <a:lstStyle/>
          <a:p>
            <a:pPr indent="0" lvl="0" marL="914400" rtl="0">
              <a:lnSpc>
                <a:spcPct val="100000"/>
              </a:lnSpc>
              <a:spcBef>
                <a:spcPts val="0"/>
              </a:spcBef>
              <a:buNone/>
            </a:pPr>
            <a:r>
              <a:t/>
            </a:r>
            <a:endParaRPr b="1" sz="1400">
              <a:solidFill>
                <a:schemeClr val="accent2"/>
              </a:solidFill>
            </a:endParaRPr>
          </a:p>
          <a:p>
            <a:pPr indent="0" lvl="0" marL="914400" rtl="0">
              <a:lnSpc>
                <a:spcPct val="100000"/>
              </a:lnSpc>
              <a:spcBef>
                <a:spcPts val="0"/>
              </a:spcBef>
              <a:buNone/>
            </a:pPr>
            <a:r>
              <a:rPr b="1" lang="es-419" sz="1400">
                <a:solidFill>
                  <a:schemeClr val="accent2"/>
                </a:solidFill>
              </a:rPr>
              <a:t>Una tarde parda y fría</a:t>
            </a:r>
          </a:p>
          <a:p>
            <a:pPr indent="0" lvl="0" marL="914400" rtl="0">
              <a:lnSpc>
                <a:spcPct val="100000"/>
              </a:lnSpc>
              <a:spcBef>
                <a:spcPts val="0"/>
              </a:spcBef>
              <a:buNone/>
            </a:pPr>
            <a:r>
              <a:rPr b="1" lang="es-419" sz="1400">
                <a:solidFill>
                  <a:schemeClr val="accent2"/>
                </a:solidFill>
              </a:rPr>
              <a:t>de invierno. Los colegiales</a:t>
            </a:r>
          </a:p>
          <a:p>
            <a:pPr indent="0" lvl="0" marL="914400" rtl="0">
              <a:lnSpc>
                <a:spcPct val="100000"/>
              </a:lnSpc>
              <a:spcBef>
                <a:spcPts val="0"/>
              </a:spcBef>
              <a:buNone/>
            </a:pPr>
            <a:r>
              <a:rPr b="1" lang="es-419" sz="1400">
                <a:solidFill>
                  <a:schemeClr val="accent2"/>
                </a:solidFill>
              </a:rPr>
              <a:t>estudian. Monotonía</a:t>
            </a:r>
          </a:p>
          <a:p>
            <a:pPr indent="0" lvl="0" marL="914400" rtl="0" algn="just">
              <a:lnSpc>
                <a:spcPct val="100000"/>
              </a:lnSpc>
              <a:spcBef>
                <a:spcPts val="0"/>
              </a:spcBef>
              <a:buNone/>
            </a:pPr>
            <a:r>
              <a:rPr b="1" lang="es-419" sz="1400">
                <a:solidFill>
                  <a:schemeClr val="accent2"/>
                </a:solidFill>
              </a:rPr>
              <a:t>de lluvia tras los cristales.</a:t>
            </a:r>
          </a:p>
          <a:p>
            <a:pPr indent="0" lvl="0" marL="914400" rtl="0">
              <a:lnSpc>
                <a:spcPct val="100000"/>
              </a:lnSpc>
              <a:spcBef>
                <a:spcPts val="0"/>
              </a:spcBef>
              <a:buNone/>
            </a:pPr>
            <a:r>
              <a:rPr b="1" lang="es-419" sz="1400">
                <a:solidFill>
                  <a:schemeClr val="accent2"/>
                </a:solidFill>
              </a:rPr>
              <a:t>Es la clase. En un cartel</a:t>
            </a:r>
          </a:p>
          <a:p>
            <a:pPr indent="0" lvl="0" marL="914400" rtl="0">
              <a:lnSpc>
                <a:spcPct val="100000"/>
              </a:lnSpc>
              <a:spcBef>
                <a:spcPts val="0"/>
              </a:spcBef>
              <a:buNone/>
            </a:pPr>
            <a:r>
              <a:rPr b="1" lang="es-419" sz="1400">
                <a:solidFill>
                  <a:schemeClr val="accent2"/>
                </a:solidFill>
              </a:rPr>
              <a:t>se representa a Caín</a:t>
            </a:r>
          </a:p>
          <a:p>
            <a:pPr indent="0" lvl="0" marL="914400" rtl="0">
              <a:lnSpc>
                <a:spcPct val="100000"/>
              </a:lnSpc>
              <a:spcBef>
                <a:spcPts val="0"/>
              </a:spcBef>
              <a:buNone/>
            </a:pPr>
            <a:r>
              <a:rPr b="1" lang="es-419" sz="1400">
                <a:solidFill>
                  <a:schemeClr val="accent2"/>
                </a:solidFill>
              </a:rPr>
              <a:t>fugitivo, y muerto Abel,</a:t>
            </a:r>
          </a:p>
          <a:p>
            <a:pPr indent="0" lvl="0" marL="914400" rtl="0">
              <a:lnSpc>
                <a:spcPct val="100000"/>
              </a:lnSpc>
              <a:spcBef>
                <a:spcPts val="0"/>
              </a:spcBef>
              <a:buNone/>
            </a:pPr>
            <a:r>
              <a:rPr b="1" lang="es-419" sz="1400">
                <a:solidFill>
                  <a:schemeClr val="accent2"/>
                </a:solidFill>
              </a:rPr>
              <a:t>junto a una marcha carmín…</a:t>
            </a:r>
          </a:p>
          <a:p>
            <a:pPr indent="0" lvl="0" marL="0" rtl="0" algn="just">
              <a:lnSpc>
                <a:spcPct val="100000"/>
              </a:lnSpc>
              <a:spcBef>
                <a:spcPts val="0"/>
              </a:spcBef>
              <a:buNone/>
            </a:pPr>
            <a:r>
              <a:rPr b="1" lang="es-419" sz="1400">
                <a:solidFill>
                  <a:schemeClr val="accent2"/>
                </a:solidFill>
              </a:rPr>
              <a:t>"Muy bien. ¿Qué significa monotonía de lluvia, Romualdo?" preguntó el maestro. "Que llueve después de llover, don Gregorio".</a:t>
            </a:r>
          </a:p>
          <a:p>
            <a:pPr indent="0" lvl="0" marL="914400" rtl="0">
              <a:lnSpc>
                <a:spcPct val="100000"/>
              </a:lnSpc>
              <a:spcBef>
                <a:spcPts val="0"/>
              </a:spcBef>
              <a:buNone/>
            </a:pPr>
            <a:r>
              <a:t/>
            </a:r>
            <a:endParaRPr sz="1000"/>
          </a:p>
          <a:p>
            <a:pPr indent="0" lvl="0" marL="914400" rtl="0">
              <a:lnSpc>
                <a:spcPct val="100000"/>
              </a:lnSpc>
              <a:spcBef>
                <a:spcPts val="0"/>
              </a:spcBef>
              <a:buNone/>
            </a:pPr>
            <a:r>
              <a:t/>
            </a:r>
            <a:endParaRPr sz="1000"/>
          </a:p>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458025"/>
            <a:ext cx="8520600" cy="572700"/>
          </a:xfrm>
          <a:prstGeom prst="rect">
            <a:avLst/>
          </a:prstGeom>
        </p:spPr>
        <p:txBody>
          <a:bodyPr anchorCtr="0" anchor="t" bIns="91425" lIns="91425" rIns="91425" wrap="square" tIns="91425">
            <a:noAutofit/>
          </a:bodyPr>
          <a:lstStyle/>
          <a:p>
            <a:pPr lvl="0">
              <a:spcBef>
                <a:spcPts val="0"/>
              </a:spcBef>
              <a:buNone/>
            </a:pPr>
            <a:r>
              <a:rPr lang="es-419"/>
              <a:t>PREGUNTAS GUÍA DE LECTURA PARTE I:</a:t>
            </a:r>
          </a:p>
        </p:txBody>
      </p:sp>
      <p:sp>
        <p:nvSpPr>
          <p:cNvPr id="159" name="Shape 159"/>
          <p:cNvSpPr txBox="1"/>
          <p:nvPr>
            <p:ph idx="1" type="body"/>
          </p:nvPr>
        </p:nvSpPr>
        <p:spPr>
          <a:xfrm>
            <a:off x="311700" y="1152475"/>
            <a:ext cx="8520600" cy="3746100"/>
          </a:xfrm>
          <a:prstGeom prst="rect">
            <a:avLst/>
          </a:prstGeom>
        </p:spPr>
        <p:txBody>
          <a:bodyPr anchorCtr="0" anchor="t" bIns="91425" lIns="91425" rIns="91425" wrap="square" tIns="91425">
            <a:noAutofit/>
          </a:bodyPr>
          <a:lstStyle/>
          <a:p>
            <a:pPr lvl="0">
              <a:spcBef>
                <a:spcPts val="0"/>
              </a:spcBef>
              <a:buNone/>
            </a:pPr>
            <a:r>
              <a:rPr lang="es-419">
                <a:solidFill>
                  <a:schemeClr val="accent2"/>
                </a:solidFill>
              </a:rPr>
              <a:t>¿Cuál es el apodo del niño? ¿Por qué lo llaman así ?¿ Quién le puso ese apodo ?</a:t>
            </a:r>
          </a:p>
          <a:p>
            <a:pPr lvl="0">
              <a:spcBef>
                <a:spcPts val="0"/>
              </a:spcBef>
              <a:buNone/>
            </a:pPr>
            <a:r>
              <a:rPr lang="es-419">
                <a:solidFill>
                  <a:schemeClr val="accent2"/>
                </a:solidFill>
              </a:rPr>
              <a:t>¿Cuántos años tiene?</a:t>
            </a:r>
          </a:p>
          <a:p>
            <a:pPr lvl="0">
              <a:spcBef>
                <a:spcPts val="0"/>
              </a:spcBef>
              <a:buNone/>
            </a:pPr>
            <a:r>
              <a:rPr lang="es-419">
                <a:solidFill>
                  <a:schemeClr val="accent2"/>
                </a:solidFill>
              </a:rPr>
              <a:t>¿Cómo imaginaba el niño la escuela?</a:t>
            </a:r>
          </a:p>
          <a:p>
            <a:pPr lvl="0">
              <a:spcBef>
                <a:spcPts val="0"/>
              </a:spcBef>
              <a:buNone/>
            </a:pPr>
            <a:r>
              <a:rPr lang="es-419">
                <a:solidFill>
                  <a:schemeClr val="accent2"/>
                </a:solidFill>
              </a:rPr>
              <a:t>¿Qué oficios tienen sus padres ?</a:t>
            </a:r>
          </a:p>
          <a:p>
            <a:pPr lvl="0">
              <a:spcBef>
                <a:spcPts val="0"/>
              </a:spcBef>
              <a:buNone/>
            </a:pPr>
            <a:r>
              <a:rPr lang="es-419">
                <a:solidFill>
                  <a:schemeClr val="accent2"/>
                </a:solidFill>
              </a:rPr>
              <a:t>¿Qué le pasó al narrador el primer día de escuela? Explica.</a:t>
            </a:r>
          </a:p>
          <a:p>
            <a:pPr lvl="0">
              <a:spcBef>
                <a:spcPts val="0"/>
              </a:spcBef>
              <a:buNone/>
            </a:pPr>
            <a:r>
              <a:rPr lang="es-419">
                <a:solidFill>
                  <a:schemeClr val="accent2"/>
                </a:solidFill>
              </a:rPr>
              <a:t>¿Hay un microscopio en la escuela ?</a:t>
            </a:r>
          </a:p>
          <a:p>
            <a:pPr lvl="0">
              <a:spcBef>
                <a:spcPts val="0"/>
              </a:spcBef>
              <a:buNone/>
            </a:pPr>
            <a:r>
              <a:rPr lang="es-419">
                <a:solidFill>
                  <a:schemeClr val="accent2"/>
                </a:solidFill>
              </a:rPr>
              <a:t>¿Cómo es el maestro según el narrador ?</a:t>
            </a:r>
          </a:p>
          <a:p>
            <a:pPr lvl="0">
              <a:spcBef>
                <a:spcPts val="0"/>
              </a:spcBef>
              <a:buNone/>
            </a:pPr>
            <a:r>
              <a:t/>
            </a:r>
            <a:endParaRPr b="1"/>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id="61" name="Shape 61"/>
          <p:cNvPicPr preferRelativeResize="0"/>
          <p:nvPr/>
        </p:nvPicPr>
        <p:blipFill>
          <a:blip r:embed="rId3">
            <a:alphaModFix/>
          </a:blip>
          <a:stretch>
            <a:fillRect/>
          </a:stretch>
        </p:blipFill>
        <p:spPr>
          <a:xfrm>
            <a:off x="2863188" y="484036"/>
            <a:ext cx="3184375" cy="4175450"/>
          </a:xfrm>
          <a:prstGeom prst="rect">
            <a:avLst/>
          </a:prstGeom>
          <a:noFill/>
          <a:ln>
            <a:noFill/>
          </a:ln>
        </p:spPr>
      </p:pic>
      <p:pic>
        <p:nvPicPr>
          <p:cNvPr id="62" name="Shape 62"/>
          <p:cNvPicPr preferRelativeResize="0"/>
          <p:nvPr/>
        </p:nvPicPr>
        <p:blipFill>
          <a:blip r:embed="rId4">
            <a:alphaModFix/>
          </a:blip>
          <a:stretch>
            <a:fillRect/>
          </a:stretch>
        </p:blipFill>
        <p:spPr>
          <a:xfrm>
            <a:off x="169825" y="484025"/>
            <a:ext cx="2507100" cy="4175450"/>
          </a:xfrm>
          <a:prstGeom prst="rect">
            <a:avLst/>
          </a:prstGeom>
          <a:noFill/>
          <a:ln>
            <a:noFill/>
          </a:ln>
        </p:spPr>
      </p:pic>
      <p:pic>
        <p:nvPicPr>
          <p:cNvPr id="63" name="Shape 63"/>
          <p:cNvPicPr preferRelativeResize="0"/>
          <p:nvPr/>
        </p:nvPicPr>
        <p:blipFill>
          <a:blip r:embed="rId5">
            <a:alphaModFix/>
          </a:blip>
          <a:stretch>
            <a:fillRect/>
          </a:stretch>
        </p:blipFill>
        <p:spPr>
          <a:xfrm>
            <a:off x="6120300" y="484025"/>
            <a:ext cx="2848750" cy="4101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idx="1" type="body"/>
          </p:nvPr>
        </p:nvSpPr>
        <p:spPr>
          <a:xfrm>
            <a:off x="451650" y="338225"/>
            <a:ext cx="8520600" cy="4230600"/>
          </a:xfrm>
          <a:prstGeom prst="rect">
            <a:avLst/>
          </a:prstGeom>
        </p:spPr>
        <p:txBody>
          <a:bodyPr anchorCtr="0" anchor="t" bIns="91425" lIns="91425" rIns="91425" wrap="square" tIns="91425">
            <a:noAutofit/>
          </a:bodyPr>
          <a:lstStyle/>
          <a:p>
            <a:pPr lvl="0">
              <a:spcBef>
                <a:spcPts val="0"/>
              </a:spcBef>
              <a:buNone/>
            </a:pPr>
            <a:r>
              <a:rPr lang="es-419">
                <a:solidFill>
                  <a:schemeClr val="accent2"/>
                </a:solidFill>
              </a:rPr>
              <a:t>¿ Cómo recibe el maestro al niño en su segundo día ?</a:t>
            </a:r>
          </a:p>
          <a:p>
            <a:pPr lvl="0">
              <a:spcBef>
                <a:spcPts val="0"/>
              </a:spcBef>
              <a:buNone/>
            </a:pPr>
            <a:r>
              <a:rPr lang="es-419">
                <a:solidFill>
                  <a:schemeClr val="accent2"/>
                </a:solidFill>
              </a:rPr>
              <a:t>¿Cuál es el título y el autor del poema que lee Romualdo ?</a:t>
            </a:r>
          </a:p>
          <a:p>
            <a:pPr lvl="0">
              <a:spcBef>
                <a:spcPts val="0"/>
              </a:spcBef>
              <a:buNone/>
            </a:pPr>
            <a:r>
              <a:rPr lang="es-419">
                <a:solidFill>
                  <a:schemeClr val="accent2"/>
                </a:solidFill>
              </a:rPr>
              <a:t>Para la próxima clase busca quiénes son Caín y Abel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title="parte I.mp4">
            <a:hlinkClick r:id="rId3"/>
          </p:cNvPr>
          <p:cNvSpPr/>
          <p:nvPr/>
        </p:nvSpPr>
        <p:spPr>
          <a:xfrm>
            <a:off x="800650" y="254750"/>
            <a:ext cx="7775900" cy="4391375"/>
          </a:xfrm>
          <a:prstGeom prst="rect">
            <a:avLst/>
          </a:prstGeom>
          <a:blipFill>
            <a:blip r:embed="rId4">
              <a:alphaModFix/>
            </a:blip>
            <a:stretch>
              <a:fillRect/>
            </a:stretch>
          </a:blipFill>
          <a:ln>
            <a:noFill/>
          </a:ln>
        </p:spPr>
      </p:sp>
      <p:sp>
        <p:nvSpPr>
          <p:cNvPr id="170" name="Shape 170"/>
          <p:cNvSpPr txBox="1"/>
          <p:nvPr/>
        </p:nvSpPr>
        <p:spPr>
          <a:xfrm>
            <a:off x="373225" y="373225"/>
            <a:ext cx="6717900" cy="783900"/>
          </a:xfrm>
          <a:prstGeom prst="rect">
            <a:avLst/>
          </a:prstGeom>
          <a:noFill/>
          <a:ln>
            <a:noFill/>
          </a:ln>
        </p:spPr>
        <p:txBody>
          <a:bodyPr anchorCtr="0" anchor="t" bIns="91425" lIns="91425" rIns="91425" wrap="square" tIns="91425">
            <a:noAutofit/>
          </a:bodyPr>
          <a:lstStyle/>
          <a:p>
            <a:pPr lvl="0">
              <a:spcBef>
                <a:spcPts val="0"/>
              </a:spcBef>
              <a:buNone/>
            </a:pPr>
            <a:r>
              <a:rPr lang="es-419">
                <a:solidFill>
                  <a:schemeClr val="accent2"/>
                </a:solidFill>
              </a:rPr>
              <a:t>                                                               PARTE 1</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lgn="ctr">
              <a:spcBef>
                <a:spcPts val="0"/>
              </a:spcBef>
              <a:buNone/>
            </a:pPr>
            <a:r>
              <a:rPr lang="es-419"/>
              <a:t>La lengua de las mariposas</a:t>
            </a:r>
          </a:p>
          <a:p>
            <a:pPr lvl="0" rtl="0" algn="ctr">
              <a:spcBef>
                <a:spcPts val="0"/>
              </a:spcBef>
              <a:buNone/>
            </a:pPr>
            <a:r>
              <a:rPr lang="es-419"/>
              <a:t>Manuel Rivas </a:t>
            </a:r>
          </a:p>
        </p:txBody>
      </p:sp>
      <p:sp>
        <p:nvSpPr>
          <p:cNvPr id="176" name="Shape 176"/>
          <p:cNvSpPr txBox="1"/>
          <p:nvPr>
            <p:ph idx="1" type="body"/>
          </p:nvPr>
        </p:nvSpPr>
        <p:spPr>
          <a:xfrm>
            <a:off x="1947550" y="1901875"/>
            <a:ext cx="4531800" cy="1156800"/>
          </a:xfrm>
          <a:prstGeom prst="rect">
            <a:avLst/>
          </a:prstGeom>
        </p:spPr>
        <p:txBody>
          <a:bodyPr anchorCtr="0" anchor="t" bIns="91425" lIns="91425" rIns="91425" wrap="square" tIns="91425">
            <a:noAutofit/>
          </a:bodyPr>
          <a:lstStyle/>
          <a:p>
            <a:pPr indent="0" lvl="0" marL="0" rtl="0">
              <a:spcBef>
                <a:spcPts val="0"/>
              </a:spcBef>
              <a:buNone/>
            </a:pPr>
            <a:r>
              <a:rPr b="1" lang="es-419" sz="3600">
                <a:solidFill>
                  <a:schemeClr val="accent2"/>
                </a:solidFill>
              </a:rPr>
              <a:t>           PARTE II</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idx="1" type="body"/>
          </p:nvPr>
        </p:nvSpPr>
        <p:spPr>
          <a:xfrm>
            <a:off x="261750" y="287125"/>
            <a:ext cx="8520600" cy="4419000"/>
          </a:xfrm>
          <a:prstGeom prst="rect">
            <a:avLst/>
          </a:prstGeom>
        </p:spPr>
        <p:txBody>
          <a:bodyPr anchorCtr="0" anchor="t" bIns="91425" lIns="91425" rIns="91425" wrap="square" tIns="91425">
            <a:noAutofit/>
          </a:bodyPr>
          <a:lstStyle/>
          <a:p>
            <a:pPr lvl="0" rtl="0">
              <a:spcBef>
                <a:spcPts val="0"/>
              </a:spcBef>
              <a:buNone/>
            </a:pPr>
            <a:r>
              <a:rPr b="1" lang="es-419" sz="1400">
                <a:solidFill>
                  <a:schemeClr val="accent2"/>
                </a:solidFill>
              </a:rPr>
              <a:t>"¿Rezaste?", preguntó mamá, mientras pasaba la plancha por la ropa que papá cosiera durante el día. En la cocina, la olla de la cena despedía un aroma amargo de nabiza. </a:t>
            </a:r>
          </a:p>
          <a:p>
            <a:pPr lvl="0">
              <a:spcBef>
                <a:spcPts val="0"/>
              </a:spcBef>
              <a:buNone/>
            </a:pPr>
            <a:r>
              <a:rPr b="1" lang="es-419" sz="1400">
                <a:solidFill>
                  <a:schemeClr val="accent2"/>
                </a:solidFill>
              </a:rPr>
              <a:t>"Pues si", dije yo no muy seguro. "Una cosa que hablaba de Caín y Abel"."Eso está bien", dijo mamá. "Non se por que dicen que ese nuevo maestro es un ateo".</a:t>
            </a:r>
          </a:p>
          <a:p>
            <a:pPr lvl="0">
              <a:spcBef>
                <a:spcPts val="0"/>
              </a:spcBef>
              <a:buNone/>
            </a:pPr>
            <a:r>
              <a:rPr b="1" lang="es-419" sz="1400">
                <a:solidFill>
                  <a:schemeClr val="accent2"/>
                </a:solidFill>
              </a:rPr>
              <a:t>"¿Qué es un ateo?"</a:t>
            </a:r>
          </a:p>
          <a:p>
            <a:pPr lvl="0" rtl="0">
              <a:spcBef>
                <a:spcPts val="0"/>
              </a:spcBef>
              <a:buNone/>
            </a:pPr>
            <a:r>
              <a:rPr b="1" lang="es-419" sz="1400">
                <a:solidFill>
                  <a:schemeClr val="accent2"/>
                </a:solidFill>
              </a:rPr>
              <a:t>"Alguien que dice que Dios no existe". Mamá hizo un gesto de desagrado y pasó</a:t>
            </a:r>
          </a:p>
          <a:p>
            <a:pPr lvl="0" rtl="0">
              <a:spcBef>
                <a:spcPts val="0"/>
              </a:spcBef>
              <a:buNone/>
            </a:pPr>
            <a:r>
              <a:rPr b="1" lang="es-419" sz="1400">
                <a:solidFill>
                  <a:schemeClr val="accent2"/>
                </a:solidFill>
              </a:rPr>
              <a:t>la plancha con energía por las arrugas de un pantalón.</a:t>
            </a:r>
          </a:p>
          <a:p>
            <a:pPr lvl="0" rtl="0">
              <a:lnSpc>
                <a:spcPct val="100000"/>
              </a:lnSpc>
              <a:spcBef>
                <a:spcPts val="0"/>
              </a:spcBef>
              <a:spcAft>
                <a:spcPts val="0"/>
              </a:spcAft>
              <a:buNone/>
            </a:pPr>
            <a:r>
              <a:rPr b="1" lang="es-419" sz="1400">
                <a:solidFill>
                  <a:schemeClr val="accent2"/>
                </a:solidFill>
              </a:rPr>
              <a:t>"¿Papá es un ateo?"</a:t>
            </a:r>
          </a:p>
          <a:p>
            <a:pPr lvl="0" rtl="0">
              <a:lnSpc>
                <a:spcPct val="100000"/>
              </a:lnSpc>
              <a:spcBef>
                <a:spcPts val="0"/>
              </a:spcBef>
              <a:spcAft>
                <a:spcPts val="0"/>
              </a:spcAft>
              <a:buNone/>
            </a:pPr>
            <a:r>
              <a:rPr b="1" lang="es-419" sz="1400">
                <a:solidFill>
                  <a:schemeClr val="accent2"/>
                </a:solidFill>
              </a:rPr>
              <a:t>Mamá posó la plancha y me miró fijo.</a:t>
            </a:r>
          </a:p>
          <a:p>
            <a:pPr lvl="0" rtl="0">
              <a:lnSpc>
                <a:spcPct val="100000"/>
              </a:lnSpc>
              <a:spcBef>
                <a:spcPts val="0"/>
              </a:spcBef>
              <a:spcAft>
                <a:spcPts val="0"/>
              </a:spcAft>
              <a:buNone/>
            </a:pPr>
            <a:r>
              <a:rPr b="1" lang="es-419" sz="1400">
                <a:solidFill>
                  <a:schemeClr val="accent2"/>
                </a:solidFill>
              </a:rPr>
              <a:t>"¿Cómo va a ser papá un ateo? ¿Cómo se te ocurre preguntar esa pavada?"</a:t>
            </a:r>
          </a:p>
          <a:p>
            <a:pPr lvl="0" rtl="0" algn="just">
              <a:lnSpc>
                <a:spcPct val="100000"/>
              </a:lnSpc>
              <a:spcBef>
                <a:spcPts val="0"/>
              </a:spcBef>
              <a:spcAft>
                <a:spcPts val="0"/>
              </a:spcAft>
              <a:buNone/>
            </a:pPr>
            <a:r>
              <a:rPr b="1" lang="es-419" sz="1400">
                <a:solidFill>
                  <a:schemeClr val="accent2"/>
                </a:solidFill>
              </a:rPr>
              <a:t>Yo había escuchado muchas veces a mi padre blasfemar contra Dios. Lo hacían todos los hombres. Cuando algo iba mal, escupían en el suelo y decían esa cosa tremenda contra Dios.</a:t>
            </a:r>
          </a:p>
          <a:p>
            <a:pPr lvl="0" rtl="0">
              <a:lnSpc>
                <a:spcPct val="100000"/>
              </a:lnSpc>
              <a:spcBef>
                <a:spcPts val="0"/>
              </a:spcBef>
              <a:spcAft>
                <a:spcPts val="0"/>
              </a:spcAft>
              <a:buNone/>
            </a:pPr>
            <a:r>
              <a:rPr b="1" lang="es-419" sz="1400">
                <a:solidFill>
                  <a:schemeClr val="accent2"/>
                </a:solidFill>
              </a:rPr>
              <a:t>Decían dos cosas: Cajo en Dios, cajo en el Demonio. Me parecía que sólo las mujeres creían de verdad en Dios.</a:t>
            </a:r>
          </a:p>
          <a:p>
            <a:pPr lvl="0">
              <a:spcBef>
                <a:spcPts val="0"/>
              </a:spcBef>
              <a:buNone/>
            </a:pPr>
            <a:r>
              <a:t/>
            </a:r>
            <a:endParaRPr b="1" sz="1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idx="1" type="body"/>
          </p:nvPr>
        </p:nvSpPr>
        <p:spPr>
          <a:xfrm>
            <a:off x="311700" y="162300"/>
            <a:ext cx="8520600" cy="4656600"/>
          </a:xfrm>
          <a:prstGeom prst="rect">
            <a:avLst/>
          </a:prstGeom>
        </p:spPr>
        <p:txBody>
          <a:bodyPr anchorCtr="0" anchor="t" bIns="91425" lIns="91425" rIns="91425" wrap="square" tIns="91425">
            <a:noAutofit/>
          </a:bodyPr>
          <a:lstStyle/>
          <a:p>
            <a:pPr lvl="0" rtl="0">
              <a:spcBef>
                <a:spcPts val="0"/>
              </a:spcBef>
              <a:buNone/>
            </a:pPr>
            <a:r>
              <a:rPr b="1" lang="es-419" sz="1400">
                <a:solidFill>
                  <a:schemeClr val="accent2"/>
                </a:solidFill>
              </a:rPr>
              <a:t>"¿Y el Demonio? ¿Existe el Demonio?"</a:t>
            </a:r>
          </a:p>
          <a:p>
            <a:pPr lvl="0" rtl="0">
              <a:spcBef>
                <a:spcPts val="0"/>
              </a:spcBef>
              <a:buNone/>
            </a:pPr>
            <a:r>
              <a:rPr b="1" lang="es-419" sz="1400">
                <a:solidFill>
                  <a:schemeClr val="accent2"/>
                </a:solidFill>
              </a:rPr>
              <a:t>"¡Por supuesto!"</a:t>
            </a:r>
          </a:p>
          <a:p>
            <a:pPr lvl="0" rtl="0" algn="just">
              <a:lnSpc>
                <a:spcPct val="100000"/>
              </a:lnSpc>
              <a:spcBef>
                <a:spcPts val="0"/>
              </a:spcBef>
              <a:spcAft>
                <a:spcPts val="0"/>
              </a:spcAft>
              <a:buNone/>
            </a:pPr>
            <a:r>
              <a:rPr b="1" lang="es-419" sz="1400">
                <a:solidFill>
                  <a:schemeClr val="accent2"/>
                </a:solidFill>
              </a:rPr>
              <a:t>El hervor hacía bailar la tapa de la olla. De aquella boca mutante salían vaharadas de vapor e gargajos de espuma y berza. Una abeja revoloteaba en el techo alrededor de la lámpara eléctrica que colgaba de un cable trenzado. Mamá estaba enfurruñada como cada vez que tenía que planchar. Su cara se tensaba cuando marcaba la raya de las perneras. Pero ahora hablaba en un tono suave y algo triste, como si se refiriera a un desvalido.</a:t>
            </a:r>
          </a:p>
          <a:p>
            <a:pPr lvl="0" rtl="0">
              <a:lnSpc>
                <a:spcPct val="100000"/>
              </a:lnSpc>
              <a:spcBef>
                <a:spcPts val="0"/>
              </a:spcBef>
              <a:spcAft>
                <a:spcPts val="0"/>
              </a:spcAft>
              <a:buNone/>
            </a:pPr>
            <a:r>
              <a:rPr b="1" lang="es-419" sz="1400">
                <a:solidFill>
                  <a:schemeClr val="accent2"/>
                </a:solidFill>
              </a:rPr>
              <a:t>"El Demonio era un ángel, pero se hizo malo".</a:t>
            </a:r>
          </a:p>
          <a:p>
            <a:pPr lvl="0" rtl="0" algn="just">
              <a:lnSpc>
                <a:spcPct val="100000"/>
              </a:lnSpc>
              <a:spcBef>
                <a:spcPts val="0"/>
              </a:spcBef>
              <a:spcAft>
                <a:spcPts val="0"/>
              </a:spcAft>
              <a:buNone/>
            </a:pPr>
            <a:r>
              <a:rPr b="1" lang="es-419" sz="1400">
                <a:solidFill>
                  <a:schemeClr val="accent2"/>
                </a:solidFill>
              </a:rPr>
              <a:t>La abeja batió contra la lámpara, que osciló ligeramente y desordenó las sombras."El maestro dijo hoy que las mariposas también tienen lengua, una lengua finita y muy larga, que llevan enrollada como el resorte de un reloj. Nos la va a enseñar con un aparato que le tienen que mandar de Madrid. ¿A que parece mentira eso de que las mariposas tengan lengua?"</a:t>
            </a:r>
          </a:p>
          <a:p>
            <a:pPr lvl="0" rtl="0" algn="just">
              <a:lnSpc>
                <a:spcPct val="100000"/>
              </a:lnSpc>
              <a:spcBef>
                <a:spcPts val="0"/>
              </a:spcBef>
              <a:spcAft>
                <a:spcPts val="0"/>
              </a:spcAft>
              <a:buNone/>
            </a:pPr>
            <a:r>
              <a:rPr b="1" lang="es-419" sz="1400">
                <a:solidFill>
                  <a:schemeClr val="accent2"/>
                </a:solidFill>
              </a:rPr>
              <a:t>"Si él lo dice, es cierto. Hay muchas cosas que parecen mentira y son verdad. ¿Te gusta la escuela?"</a:t>
            </a:r>
          </a:p>
          <a:p>
            <a:pPr lvl="0" rtl="0">
              <a:lnSpc>
                <a:spcPct val="100000"/>
              </a:lnSpc>
              <a:spcBef>
                <a:spcPts val="0"/>
              </a:spcBef>
              <a:spcAft>
                <a:spcPts val="0"/>
              </a:spcAft>
              <a:buNone/>
            </a:pPr>
            <a:r>
              <a:rPr b="1" lang="es-419" sz="1400">
                <a:solidFill>
                  <a:schemeClr val="accent2"/>
                </a:solidFill>
              </a:rPr>
              <a:t>"Mucho. Y no pega. El maestro no pega".</a:t>
            </a:r>
          </a:p>
          <a:p>
            <a:pPr lvl="0">
              <a:spcBef>
                <a:spcPts val="0"/>
              </a:spcBef>
              <a:buNone/>
            </a:pPr>
            <a:r>
              <a:t/>
            </a:r>
            <a:endParaRPr b="1" sz="1400">
              <a:solidFill>
                <a:schemeClr val="accen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idx="1" type="body"/>
          </p:nvPr>
        </p:nvSpPr>
        <p:spPr>
          <a:xfrm>
            <a:off x="311700" y="87400"/>
            <a:ext cx="8520600" cy="5056200"/>
          </a:xfrm>
          <a:prstGeom prst="rect">
            <a:avLst/>
          </a:prstGeom>
        </p:spPr>
        <p:txBody>
          <a:bodyPr anchorCtr="0" anchor="t" bIns="91425" lIns="91425" rIns="91425" wrap="square" tIns="91425">
            <a:noAutofit/>
          </a:bodyPr>
          <a:lstStyle/>
          <a:p>
            <a:pPr lvl="0" rtl="0" algn="just">
              <a:spcBef>
                <a:spcPts val="0"/>
              </a:spcBef>
              <a:buNone/>
            </a:pPr>
            <a:r>
              <a:rPr b="1" lang="es-419" sz="1400">
                <a:solidFill>
                  <a:schemeClr val="accent2"/>
                </a:solidFill>
              </a:rPr>
              <a:t>No, el maestro don Gregorio no pegaba. Por lo contrario, casi siempre sonreía con su cara de sapo. Cuando dos peleaban en el recreo, los llamaba, " parecen carneros", y hacía que se dieran la mano. Luego, los sentaba en el mismo pupitre. Así fue como hice mi mejor amigo, Dombodán, grande, bondadoso y torpe. Había otro rapaz, Eladio, que tenía un lunar en la mejilla, en el que golpearía con gusto, pero nunca lo hice por miedo a que el maestro me mandara darle la mano y que me cambiara junto a Dombodán. El modo que tenía don Gregorio de mostrar un gran enfado era el silencio. "Si ustedes no se callan, tendré que callar yo". Y iba cara al ventanal, con la mirada ausente, perdida en el Sinaí. Era un silencio prolongado, desasosegante, como si nos dejara abandonados en un extraño país.Sentí pronto que el silencio del maestro era el peor castigo imaginable. Porque todo lo que tocaba era un cuento atrapante. </a:t>
            </a:r>
          </a:p>
          <a:p>
            <a:pPr lvl="0" rtl="0" algn="just">
              <a:spcBef>
                <a:spcPts val="0"/>
              </a:spcBef>
              <a:buNone/>
            </a:pPr>
            <a:r>
              <a:rPr b="1" lang="es-419" sz="1400">
                <a:solidFill>
                  <a:schemeClr val="accent2"/>
                </a:solidFill>
              </a:rPr>
              <a:t>El cuento podía comenzar con una hoja de papel, después de pasar por el Amazonas y el sístole y diástole del corazón. Todo se enhebraba, todo tenía sentido. La hierba, la oveja, la lana, mi frío. Cuando el maestro se dirigía al mapamundi, nos quedábamos atentos como si se iluminara la pantalla del cine Rex. Sentíamos el miedo de los indios cuando escucharon por vez primera el relincho de los caballos y el estampido del arcabuz. Íbamos a lomo de los elefantes de Aníbal de Cartago por las nieves de los Alpes, camino de Roma. Luchamos con palos y piedras en Ponte Sampaio contra las tropas de Napoleón. Pero no todo eran guerras. Hacíamos hoces y rejas de arado en las herrerías del Incio. Escribimos cancioneros de amor en Provenza y en el mar de Vigo. Construimos el Pórtico da Gloria. Plantamos las patatas que vinieron de América. Y a América emigramos cuando vino la peste de la patata.</a:t>
            </a:r>
          </a:p>
          <a:p>
            <a:pPr lvl="0" rtl="0">
              <a:spcBef>
                <a:spcPts val="0"/>
              </a:spcBef>
              <a:buNone/>
            </a:pPr>
            <a:r>
              <a:t/>
            </a:r>
            <a:endParaRPr sz="1400"/>
          </a:p>
          <a:p>
            <a:pPr lvl="0">
              <a:spcBef>
                <a:spcPts val="0"/>
              </a:spcBef>
              <a:buNone/>
            </a:pPr>
            <a:r>
              <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idx="1" type="body"/>
          </p:nvPr>
        </p:nvSpPr>
        <p:spPr>
          <a:xfrm>
            <a:off x="311700" y="374550"/>
            <a:ext cx="8520600" cy="4531800"/>
          </a:xfrm>
          <a:prstGeom prst="rect">
            <a:avLst/>
          </a:prstGeom>
        </p:spPr>
        <p:txBody>
          <a:bodyPr anchorCtr="0" anchor="t" bIns="91425" lIns="91425" rIns="91425" wrap="square" tIns="91425">
            <a:noAutofit/>
          </a:bodyPr>
          <a:lstStyle/>
          <a:p>
            <a:pPr lvl="0" rtl="0" algn="just">
              <a:spcBef>
                <a:spcPts val="0"/>
              </a:spcBef>
              <a:buNone/>
            </a:pPr>
            <a:r>
              <a:rPr lang="es-419" sz="1400">
                <a:solidFill>
                  <a:schemeClr val="accent2"/>
                </a:solidFill>
              </a:rPr>
              <a:t>"</a:t>
            </a:r>
            <a:r>
              <a:rPr b="1" lang="es-419" sz="1400">
                <a:solidFill>
                  <a:schemeClr val="accent2"/>
                </a:solidFill>
              </a:rPr>
              <a:t>Las patatas vinieron de América", le dije a mi madre en el almuerzo, cuando dejó el plato delante mío."¡Que iban a venir de América! Siempre hubo patatas", sentenció ella."No. Antes se comían castañas. Y también vino de América el maíz". Era laprimera vez que tenía clara la sensación de que, gracias al maestro, sabía cosas importantes de nuestro mundo que ellos, los padres, desconocían.</a:t>
            </a:r>
          </a:p>
          <a:p>
            <a:pPr lvl="0" rtl="0" algn="just">
              <a:lnSpc>
                <a:spcPct val="100000"/>
              </a:lnSpc>
              <a:spcBef>
                <a:spcPts val="0"/>
              </a:spcBef>
              <a:spcAft>
                <a:spcPts val="0"/>
              </a:spcAft>
              <a:buNone/>
            </a:pPr>
            <a:r>
              <a:rPr b="1" lang="es-419" sz="1400">
                <a:solidFill>
                  <a:schemeClr val="accent2"/>
                </a:solidFill>
              </a:rPr>
              <a:t>Pero los momentos más fascinantes de la escuela eran cuando el maestro hablaba de los bichos. Las arañas de agua inventaban el submarino. Las hormigas cuidaban de un ganado que daba leche con azúcar y cultivaban hongos. Había un pájaro en Australia que pintaba de colores su nido con una especie de óleo que fabricaba con pigmentos vegetales. Nunca me olvidaré. Se llamaba tilonorrinco. El macho ponía una orquídea en el nuevo nido para atraer a la hembra.</a:t>
            </a:r>
          </a:p>
          <a:p>
            <a:pPr lvl="0" rtl="0" algn="just">
              <a:lnSpc>
                <a:spcPct val="100000"/>
              </a:lnSpc>
              <a:spcBef>
                <a:spcPts val="0"/>
              </a:spcBef>
              <a:spcAft>
                <a:spcPts val="0"/>
              </a:spcAft>
              <a:buNone/>
            </a:pPr>
            <a:r>
              <a:rPr b="1" lang="es-419" sz="1400">
                <a:solidFill>
                  <a:schemeClr val="accent2"/>
                </a:solidFill>
              </a:rPr>
              <a:t>Tal era mi interés que me convertí en el suministrador de bichos de don Gregorio y él me acogió como el mejor discípulo. Había sábados y feriados que pasaba por mi casa y íbamos juntos de excursión. Recorríamos las orillas del rio, las gándaras (*), el bosque, y subíamos al monte Sinaí. Cada viaje de esos era para mi como una ruta del descubrimiento. Volvíamos siempre con un tesoro. Una mantis. Una</a:t>
            </a:r>
          </a:p>
          <a:p>
            <a:pPr lvl="0" rtl="0">
              <a:lnSpc>
                <a:spcPct val="100000"/>
              </a:lnSpc>
              <a:spcBef>
                <a:spcPts val="0"/>
              </a:spcBef>
              <a:spcAft>
                <a:spcPts val="0"/>
              </a:spcAft>
              <a:buNone/>
            </a:pPr>
            <a:r>
              <a:rPr b="1" lang="es-419" sz="1400">
                <a:solidFill>
                  <a:schemeClr val="accent2"/>
                </a:solidFill>
              </a:rPr>
              <a:t>libélula. Y una mariposa distinta cada vez, aunque yo solo recuerde el nombre de una es la que el maestro llamó Iris, y que brillaba hermosísima posada en el barro o en el estiércol.</a:t>
            </a:r>
          </a:p>
          <a:p>
            <a:pPr lvl="0" rtl="0" algn="just">
              <a:lnSpc>
                <a:spcPct val="100000"/>
              </a:lnSpc>
              <a:spcBef>
                <a:spcPts val="0"/>
              </a:spcBef>
              <a:spcAft>
                <a:spcPts val="0"/>
              </a:spcAft>
              <a:buNone/>
            </a:pPr>
            <a:r>
              <a:rPr b="1" lang="es-419" sz="1400">
                <a:solidFill>
                  <a:schemeClr val="accent2"/>
                </a:solidFill>
              </a:rPr>
              <a:t>De regreso, cantábamos por las corredoiras como dos viejos compañeros. Los lunes, en la escuela, el maestro decía: "Y ahora vamos a hablar de los bichos de Gorrión".</a:t>
            </a:r>
          </a:p>
          <a:p>
            <a:pPr lvl="0" rtl="0">
              <a:lnSpc>
                <a:spcPct val="100000"/>
              </a:lnSpc>
              <a:spcBef>
                <a:spcPts val="0"/>
              </a:spcBef>
              <a:spcAft>
                <a:spcPts val="0"/>
              </a:spcAft>
              <a:buNone/>
            </a:pPr>
            <a:r>
              <a:t/>
            </a:r>
            <a:endParaRPr sz="1400">
              <a:solidFill>
                <a:schemeClr val="accent2"/>
              </a:solidFill>
            </a:endParaRPr>
          </a:p>
          <a:p>
            <a:pPr lvl="0">
              <a:spcBef>
                <a:spcPts val="0"/>
              </a:spcBef>
              <a:buNone/>
            </a:pPr>
            <a:r>
              <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idx="1" type="body"/>
          </p:nvPr>
        </p:nvSpPr>
        <p:spPr>
          <a:xfrm>
            <a:off x="374125" y="291050"/>
            <a:ext cx="8520600" cy="47901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b="1" lang="es-419" sz="1400">
                <a:solidFill>
                  <a:schemeClr val="accent2"/>
                </a:solidFill>
              </a:rPr>
              <a:t>Para mis padres, esas atenciones del maestro eran una honra. Aquellos días de excursión, mi madre preparaba la merienda para los dos. "No hacía falta, señora,yo ya voy comido", insistía don Gregorio. Pero a la vuelta, decía: "Gracias, señora,exquisita la merienda"."Estoy segura de que pasa necesidades", decía mi madre por la noche."Los maestros no ganan lo que tienen que ganar", sentenciaba, con sentida</a:t>
            </a:r>
          </a:p>
          <a:p>
            <a:pPr lvl="0" rtl="0">
              <a:lnSpc>
                <a:spcPct val="100000"/>
              </a:lnSpc>
              <a:spcBef>
                <a:spcPts val="0"/>
              </a:spcBef>
              <a:spcAft>
                <a:spcPts val="0"/>
              </a:spcAft>
              <a:buNone/>
            </a:pPr>
            <a:r>
              <a:rPr b="1" lang="es-419" sz="1400">
                <a:solidFill>
                  <a:schemeClr val="accent2"/>
                </a:solidFill>
              </a:rPr>
              <a:t>solemnidad, mi padre. "Ellos son las luces de la República".</a:t>
            </a:r>
          </a:p>
          <a:p>
            <a:pPr lvl="0" rtl="0">
              <a:lnSpc>
                <a:spcPct val="100000"/>
              </a:lnSpc>
              <a:spcBef>
                <a:spcPts val="0"/>
              </a:spcBef>
              <a:spcAft>
                <a:spcPts val="0"/>
              </a:spcAft>
              <a:buNone/>
            </a:pPr>
            <a:r>
              <a:rPr b="1" lang="es-419" sz="1400">
                <a:solidFill>
                  <a:schemeClr val="accent2"/>
                </a:solidFill>
              </a:rPr>
              <a:t>"¡La República, la República! ¡Ya veremos donde va a parar la República!"</a:t>
            </a:r>
          </a:p>
          <a:p>
            <a:pPr lvl="0" rtl="0">
              <a:lnSpc>
                <a:spcPct val="100000"/>
              </a:lnSpc>
              <a:spcBef>
                <a:spcPts val="0"/>
              </a:spcBef>
              <a:spcAft>
                <a:spcPts val="0"/>
              </a:spcAft>
              <a:buNone/>
            </a:pPr>
            <a:r>
              <a:rPr b="1" lang="es-419" sz="1400">
                <a:solidFill>
                  <a:schemeClr val="accent2"/>
                </a:solidFill>
              </a:rPr>
              <a:t>Mi padre era republicano. Mi madre, no. Quiero decir que mi madre era de misa diaria y los republicanos aparecían como enemigos de la Iglesia.	 	 	 	</a:t>
            </a:r>
          </a:p>
          <a:p>
            <a:pPr lvl="0" rtl="0">
              <a:lnSpc>
                <a:spcPct val="100000"/>
              </a:lnSpc>
              <a:spcBef>
                <a:spcPts val="0"/>
              </a:spcBef>
              <a:spcAft>
                <a:spcPts val="0"/>
              </a:spcAft>
              <a:buNone/>
            </a:pPr>
            <a:r>
              <a:rPr b="1" lang="es-419" sz="1400">
                <a:solidFill>
                  <a:schemeClr val="accent2"/>
                </a:solidFill>
              </a:rPr>
              <a:t>Procuraban no discutir cuando yo estaba delante, pero muchas veces los</a:t>
            </a:r>
          </a:p>
          <a:p>
            <a:pPr lvl="0" rtl="0">
              <a:lnSpc>
                <a:spcPct val="100000"/>
              </a:lnSpc>
              <a:spcBef>
                <a:spcPts val="0"/>
              </a:spcBef>
              <a:spcAft>
                <a:spcPts val="0"/>
              </a:spcAft>
              <a:buNone/>
            </a:pPr>
            <a:r>
              <a:rPr b="1" lang="es-419" sz="1400">
                <a:solidFill>
                  <a:schemeClr val="accent2"/>
                </a:solidFill>
              </a:rPr>
              <a:t>sorprendía."¿Qué tienes tu contra Azaña? Esa es cosa del cura, que te anda calentando la</a:t>
            </a:r>
          </a:p>
          <a:p>
            <a:pPr lvl="0" rtl="0">
              <a:lnSpc>
                <a:spcPct val="100000"/>
              </a:lnSpc>
              <a:spcBef>
                <a:spcPts val="0"/>
              </a:spcBef>
              <a:spcAft>
                <a:spcPts val="0"/>
              </a:spcAft>
              <a:buNone/>
            </a:pPr>
            <a:r>
              <a:rPr b="1" lang="es-419" sz="1400">
                <a:solidFill>
                  <a:schemeClr val="accent2"/>
                </a:solidFill>
              </a:rPr>
              <a:t>cabeza".</a:t>
            </a:r>
          </a:p>
          <a:p>
            <a:pPr lvl="0" rtl="0">
              <a:lnSpc>
                <a:spcPct val="100000"/>
              </a:lnSpc>
              <a:spcBef>
                <a:spcPts val="0"/>
              </a:spcBef>
              <a:spcAft>
                <a:spcPts val="0"/>
              </a:spcAft>
              <a:buNone/>
            </a:pPr>
            <a:r>
              <a:rPr b="1" lang="es-419" sz="1400">
                <a:solidFill>
                  <a:schemeClr val="accent2"/>
                </a:solidFill>
              </a:rPr>
              <a:t>"Yo a misa voy a rezar", decía mi madre.</a:t>
            </a:r>
          </a:p>
          <a:p>
            <a:pPr lvl="0" rtl="0">
              <a:lnSpc>
                <a:spcPct val="100000"/>
              </a:lnSpc>
              <a:spcBef>
                <a:spcPts val="0"/>
              </a:spcBef>
              <a:spcAft>
                <a:spcPts val="0"/>
              </a:spcAft>
              <a:buNone/>
            </a:pPr>
            <a:r>
              <a:rPr b="1" lang="es-419" sz="1400">
                <a:solidFill>
                  <a:schemeClr val="accent2"/>
                </a:solidFill>
              </a:rPr>
              <a:t>"Tu, si, pero el cura no".</a:t>
            </a:r>
          </a:p>
          <a:p>
            <a:pPr lvl="0" rtl="0">
              <a:lnSpc>
                <a:spcPct val="100000"/>
              </a:lnSpc>
              <a:spcBef>
                <a:spcPts val="0"/>
              </a:spcBef>
              <a:spcAft>
                <a:spcPts val="0"/>
              </a:spcAft>
              <a:buNone/>
            </a:pPr>
            <a:r>
              <a:rPr b="1" lang="es-419" sz="1400">
                <a:solidFill>
                  <a:schemeClr val="accent2"/>
                </a:solidFill>
              </a:rPr>
              <a:t>Un día que don Gregorio vino a recogerme para ir a buscar mariposas, mi padre le</a:t>
            </a:r>
          </a:p>
          <a:p>
            <a:pPr lvl="0" rtl="0">
              <a:lnSpc>
                <a:spcPct val="100000"/>
              </a:lnSpc>
              <a:spcBef>
                <a:spcPts val="0"/>
              </a:spcBef>
              <a:spcAft>
                <a:spcPts val="0"/>
              </a:spcAft>
              <a:buNone/>
            </a:pPr>
            <a:r>
              <a:rPr b="1" lang="es-419" sz="1400">
                <a:solidFill>
                  <a:schemeClr val="accent2"/>
                </a:solidFill>
              </a:rPr>
              <a:t>dijo que, si no tenía inconveniente, le gustaría "tomarle las medidas para un traje".</a:t>
            </a:r>
          </a:p>
          <a:p>
            <a:pPr lvl="0" rtl="0">
              <a:lnSpc>
                <a:spcPct val="100000"/>
              </a:lnSpc>
              <a:spcBef>
                <a:spcPts val="0"/>
              </a:spcBef>
              <a:spcAft>
                <a:spcPts val="0"/>
              </a:spcAft>
              <a:buNone/>
            </a:pPr>
            <a:r>
              <a:rPr b="1" lang="es-419" sz="1400">
                <a:solidFill>
                  <a:schemeClr val="accent2"/>
                </a:solidFill>
              </a:rPr>
              <a:t>El maestro miró alrededor con desconcierto.</a:t>
            </a:r>
          </a:p>
          <a:p>
            <a:pPr lvl="0" rtl="0">
              <a:lnSpc>
                <a:spcPct val="100000"/>
              </a:lnSpc>
              <a:spcBef>
                <a:spcPts val="0"/>
              </a:spcBef>
              <a:spcAft>
                <a:spcPts val="0"/>
              </a:spcAft>
              <a:buNone/>
            </a:pPr>
            <a:r>
              <a:rPr b="1" lang="es-419" sz="1400">
                <a:solidFill>
                  <a:schemeClr val="accent2"/>
                </a:solidFill>
              </a:rPr>
              <a:t>"Es mi oficio", dijo mi padre con una sonrisa.</a:t>
            </a:r>
          </a:p>
          <a:p>
            <a:pPr lvl="0" rtl="0">
              <a:lnSpc>
                <a:spcPct val="100000"/>
              </a:lnSpc>
              <a:spcBef>
                <a:spcPts val="0"/>
              </a:spcBef>
              <a:spcAft>
                <a:spcPts val="0"/>
              </a:spcAft>
              <a:buNone/>
            </a:pPr>
            <a:r>
              <a:rPr b="1" lang="es-419" sz="1400">
                <a:solidFill>
                  <a:schemeClr val="accent2"/>
                </a:solidFill>
              </a:rPr>
              <a:t>"Respeto muchos los oficios", dijo por fin el maestro.</a:t>
            </a:r>
          </a:p>
          <a:p>
            <a:pPr lvl="0" rtl="0">
              <a:lnSpc>
                <a:spcPct val="100000"/>
              </a:lnSpc>
              <a:spcBef>
                <a:spcPts val="0"/>
              </a:spcBef>
              <a:spcAft>
                <a:spcPts val="0"/>
              </a:spcAft>
              <a:buNone/>
            </a:pPr>
            <a:r>
              <a:rPr b="1" lang="es-419" sz="1400">
                <a:solidFill>
                  <a:schemeClr val="accent2"/>
                </a:solidFill>
              </a:rPr>
              <a:t>Don Gregorio llevó puesto aquel traje durante un año y lo llevaba también aquel</a:t>
            </a:r>
          </a:p>
          <a:p>
            <a:pPr lvl="0" rtl="0">
              <a:lnSpc>
                <a:spcPct val="100000"/>
              </a:lnSpc>
              <a:spcBef>
                <a:spcPts val="0"/>
              </a:spcBef>
              <a:spcAft>
                <a:spcPts val="0"/>
              </a:spcAft>
              <a:buNone/>
            </a:pPr>
            <a:r>
              <a:rPr b="1" lang="es-419" sz="1400">
                <a:solidFill>
                  <a:schemeClr val="accent2"/>
                </a:solidFill>
              </a:rPr>
              <a:t>día de julio de 1936 cuando se cruzó conmigo en la alameda, camino del</a:t>
            </a:r>
          </a:p>
          <a:p>
            <a:pPr lvl="0" rtl="0">
              <a:lnSpc>
                <a:spcPct val="100000"/>
              </a:lnSpc>
              <a:spcBef>
                <a:spcPts val="0"/>
              </a:spcBef>
              <a:spcAft>
                <a:spcPts val="0"/>
              </a:spcAft>
              <a:buNone/>
            </a:pPr>
            <a:r>
              <a:rPr b="1" lang="es-419" sz="1400">
                <a:solidFill>
                  <a:schemeClr val="accent2"/>
                </a:solidFill>
              </a:rPr>
              <a:t>ayuntamiento.</a:t>
            </a:r>
          </a:p>
          <a:p>
            <a:pPr lvl="0">
              <a:spcBef>
                <a:spcPts val="0"/>
              </a:spcBef>
              <a:buNone/>
            </a:pPr>
            <a:r>
              <a:t/>
            </a:r>
            <a:endParaRPr b="1" sz="1400">
              <a:solidFill>
                <a:schemeClr val="accent2"/>
              </a:solidFill>
            </a:endParaRPr>
          </a:p>
          <a:p>
            <a:pPr lvl="0">
              <a:spcBef>
                <a:spcPts val="0"/>
              </a:spcBef>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title="Parte 2 enojo del maestro.mp4">
            <a:hlinkClick r:id="rId3"/>
          </p:cNvPr>
          <p:cNvSpPr/>
          <p:nvPr/>
        </p:nvSpPr>
        <p:spPr>
          <a:xfrm>
            <a:off x="399500" y="262175"/>
            <a:ext cx="7977425" cy="4619150"/>
          </a:xfrm>
          <a:prstGeom prst="rect">
            <a:avLst/>
          </a:prstGeom>
          <a:blipFill>
            <a:blip r:embed="rId4">
              <a:alphaModFix/>
            </a:blip>
            <a:stretch>
              <a:fillRect/>
            </a:stretch>
          </a:blipFill>
          <a:ln>
            <a:noFill/>
          </a:ln>
        </p:spPr>
      </p:sp>
      <p:sp>
        <p:nvSpPr>
          <p:cNvPr id="207" name="Shape 207"/>
          <p:cNvSpPr txBox="1"/>
          <p:nvPr/>
        </p:nvSpPr>
        <p:spPr>
          <a:xfrm>
            <a:off x="2775850" y="723125"/>
            <a:ext cx="6717900" cy="783900"/>
          </a:xfrm>
          <a:prstGeom prst="rect">
            <a:avLst/>
          </a:prstGeom>
          <a:noFill/>
          <a:ln>
            <a:noFill/>
          </a:ln>
        </p:spPr>
        <p:txBody>
          <a:bodyPr anchorCtr="0" anchor="t" bIns="91425" lIns="91425" rIns="91425" wrap="square" tIns="91425">
            <a:noAutofit/>
          </a:bodyPr>
          <a:lstStyle/>
          <a:p>
            <a:pPr lvl="0">
              <a:spcBef>
                <a:spcPts val="0"/>
              </a:spcBef>
              <a:buNone/>
            </a:pPr>
            <a:r>
              <a:rPr lang="es-419">
                <a:solidFill>
                  <a:schemeClr val="accent2"/>
                </a:solidFill>
              </a:rPr>
              <a:t>PARTE II: ENOJO DEL MAESTRO</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title="CLIMA.mp4">
            <a:hlinkClick r:id="rId3"/>
          </p:cNvPr>
          <p:cNvSpPr/>
          <p:nvPr/>
        </p:nvSpPr>
        <p:spPr>
          <a:xfrm>
            <a:off x="655100" y="248700"/>
            <a:ext cx="7654576" cy="4646125"/>
          </a:xfrm>
          <a:prstGeom prst="rect">
            <a:avLst/>
          </a:prstGeom>
          <a:blipFill>
            <a:blip r:embed="rId4">
              <a:alphaModFix/>
            </a:blip>
            <a:stretch>
              <a:fillRect/>
            </a:stretch>
          </a:blipFill>
          <a:ln>
            <a:noFill/>
          </a:ln>
        </p:spPr>
      </p:sp>
      <p:sp>
        <p:nvSpPr>
          <p:cNvPr id="213" name="Shape 213"/>
          <p:cNvSpPr txBox="1"/>
          <p:nvPr/>
        </p:nvSpPr>
        <p:spPr>
          <a:xfrm>
            <a:off x="2001600" y="727850"/>
            <a:ext cx="6987300" cy="815100"/>
          </a:xfrm>
          <a:prstGeom prst="rect">
            <a:avLst/>
          </a:prstGeom>
          <a:noFill/>
          <a:ln>
            <a:noFill/>
          </a:ln>
        </p:spPr>
        <p:txBody>
          <a:bodyPr anchorCtr="0" anchor="t" bIns="91425" lIns="91425" rIns="91425" wrap="square" tIns="91425">
            <a:noAutofit/>
          </a:bodyPr>
          <a:lstStyle/>
          <a:p>
            <a:pPr lvl="0">
              <a:spcBef>
                <a:spcPts val="0"/>
              </a:spcBef>
              <a:buNone/>
            </a:pPr>
            <a:r>
              <a:rPr lang="es-419">
                <a:solidFill>
                  <a:schemeClr val="accent2"/>
                </a:solidFill>
              </a:rPr>
              <a:t>PARTE II : AMBIENTE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idx="1" type="body"/>
          </p:nvPr>
        </p:nvSpPr>
        <p:spPr>
          <a:xfrm>
            <a:off x="311700" y="583175"/>
            <a:ext cx="8520600" cy="4269300"/>
          </a:xfrm>
          <a:prstGeom prst="rect">
            <a:avLst/>
          </a:prstGeom>
        </p:spPr>
        <p:txBody>
          <a:bodyPr anchorCtr="0" anchor="t" bIns="91425" lIns="91425" rIns="91425" wrap="square" tIns="91425">
            <a:noAutofit/>
          </a:bodyPr>
          <a:lstStyle/>
          <a:p>
            <a:pPr lvl="0" algn="just">
              <a:spcBef>
                <a:spcPts val="0"/>
              </a:spcBef>
              <a:buNone/>
            </a:pPr>
            <a:r>
              <a:rPr b="1" lang="es-419">
                <a:solidFill>
                  <a:schemeClr val="dk1"/>
                </a:solidFill>
              </a:rPr>
              <a:t>El periodista y escritor Manuel Rivas nació en La Coruña en 1957. Comenzó a escribir ya en su adolescencia y colaboró en distintos medios de comunicación: El Ideal Gallego, Diario de Galicia, Televisión de Galicia, El País...También fundó diversas revistas literarias de corta duración. Es socio fundador de Greenpeace y tiene un puesto dentro de la junta directiva de la organización.</a:t>
            </a:r>
          </a:p>
          <a:p>
            <a:pPr lvl="0">
              <a:spcBef>
                <a:spcPts val="0"/>
              </a:spcBef>
              <a:buNone/>
            </a:pPr>
            <a:r>
              <a:rPr b="1" lang="es-419">
                <a:solidFill>
                  <a:schemeClr val="dk1"/>
                </a:solidFill>
              </a:rPr>
              <a:t>Es considerado el escritor más sobresaliente de la literatura gallega actual, con su obra escrita originalmente en gallego, en la que se destaca  su maestría en el uso de la lengua, la autenticidad de sus historias y el compromiso social y político. Escribe en novelas, ensayos y poesías pero ha dicho que se siente más cómodo en el género narrativo. Su obra ha sido traducida al español, portugués francés italiano y alemán</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311700" y="274650"/>
            <a:ext cx="8520600" cy="599100"/>
          </a:xfrm>
          <a:prstGeom prst="rect">
            <a:avLst/>
          </a:prstGeom>
        </p:spPr>
        <p:txBody>
          <a:bodyPr anchorCtr="0" anchor="t" bIns="91425" lIns="91425" rIns="91425" wrap="square" tIns="91425">
            <a:noAutofit/>
          </a:bodyPr>
          <a:lstStyle/>
          <a:p>
            <a:pPr lvl="0" rtl="0">
              <a:spcBef>
                <a:spcPts val="0"/>
              </a:spcBef>
              <a:buNone/>
            </a:pPr>
            <a:r>
              <a:rPr lang="es-419"/>
              <a:t>Preguntas guía de lectura Parte II: </a:t>
            </a:r>
          </a:p>
        </p:txBody>
      </p:sp>
      <p:sp>
        <p:nvSpPr>
          <p:cNvPr id="219" name="Shape 219"/>
          <p:cNvSpPr txBox="1"/>
          <p:nvPr>
            <p:ph idx="1" type="body"/>
          </p:nvPr>
        </p:nvSpPr>
        <p:spPr>
          <a:xfrm>
            <a:off x="362050" y="873750"/>
            <a:ext cx="7802700" cy="4095000"/>
          </a:xfrm>
          <a:prstGeom prst="rect">
            <a:avLst/>
          </a:prstGeom>
        </p:spPr>
        <p:txBody>
          <a:bodyPr anchorCtr="0" anchor="t" bIns="91425" lIns="91425" rIns="91425" wrap="square" tIns="91425">
            <a:noAutofit/>
          </a:bodyPr>
          <a:lstStyle/>
          <a:p>
            <a:pPr lvl="0">
              <a:spcBef>
                <a:spcPts val="0"/>
              </a:spcBef>
              <a:buNone/>
            </a:pPr>
            <a:r>
              <a:rPr lang="es-419">
                <a:solidFill>
                  <a:schemeClr val="accent2"/>
                </a:solidFill>
              </a:rPr>
              <a:t>¿La mamá y el papá de Moncho creen en Dios? ¿Son los dos Republicanos?</a:t>
            </a:r>
          </a:p>
          <a:p>
            <a:pPr lvl="0">
              <a:spcBef>
                <a:spcPts val="0"/>
              </a:spcBef>
              <a:buNone/>
            </a:pPr>
            <a:r>
              <a:rPr lang="es-419">
                <a:solidFill>
                  <a:schemeClr val="accent2"/>
                </a:solidFill>
              </a:rPr>
              <a:t>¿Cómo soluciona el maestro los problemas entre los alumnos?</a:t>
            </a:r>
          </a:p>
          <a:p>
            <a:pPr lvl="0">
              <a:spcBef>
                <a:spcPts val="0"/>
              </a:spcBef>
              <a:buNone/>
            </a:pPr>
            <a:r>
              <a:rPr lang="es-419">
                <a:solidFill>
                  <a:schemeClr val="accent2"/>
                </a:solidFill>
              </a:rPr>
              <a:t>¿Qué hace el maestro para que los alumnos hagan silencio?</a:t>
            </a:r>
          </a:p>
          <a:p>
            <a:pPr lvl="0">
              <a:spcBef>
                <a:spcPts val="0"/>
              </a:spcBef>
              <a:buNone/>
            </a:pPr>
            <a:r>
              <a:rPr lang="es-419">
                <a:solidFill>
                  <a:schemeClr val="accent2"/>
                </a:solidFill>
              </a:rPr>
              <a:t>¿Qué era lo que más le gustaba a Moncho de las clases del maestro?</a:t>
            </a:r>
          </a:p>
          <a:p>
            <a:pPr lvl="0">
              <a:spcBef>
                <a:spcPts val="0"/>
              </a:spcBef>
              <a:buNone/>
            </a:pPr>
            <a:r>
              <a:rPr lang="es-419">
                <a:solidFill>
                  <a:schemeClr val="accent2"/>
                </a:solidFill>
              </a:rPr>
              <a:t>¿Qué hacían Moncho y el maestro los </a:t>
            </a:r>
            <a:r>
              <a:rPr lang="es-419">
                <a:solidFill>
                  <a:schemeClr val="accent2"/>
                </a:solidFill>
              </a:rPr>
              <a:t>sábados</a:t>
            </a:r>
            <a:r>
              <a:rPr lang="es-419">
                <a:solidFill>
                  <a:schemeClr val="accent2"/>
                </a:solidFill>
              </a:rPr>
              <a:t> y los feriados?</a:t>
            </a:r>
          </a:p>
          <a:p>
            <a:pPr lvl="0">
              <a:spcBef>
                <a:spcPts val="0"/>
              </a:spcBef>
              <a:buNone/>
            </a:pPr>
            <a:r>
              <a:rPr lang="es-419">
                <a:solidFill>
                  <a:schemeClr val="accent2"/>
                </a:solidFill>
              </a:rPr>
              <a:t>¿Qué le regalan los padres de Moncho al maestro?</a:t>
            </a:r>
          </a:p>
          <a:p>
            <a:pPr lvl="0">
              <a:spcBef>
                <a:spcPts val="0"/>
              </a:spcBef>
              <a:buNone/>
            </a:pPr>
            <a:r>
              <a:rPr lang="es-419">
                <a:solidFill>
                  <a:schemeClr val="accent2"/>
                </a:solidFill>
              </a:rPr>
              <a:t>¿Con qué hecho histórico relacionas la siguiente fecha: “aquel día de julio de 1936”?</a:t>
            </a:r>
          </a:p>
          <a:p>
            <a:pPr lvl="0">
              <a:spcBef>
                <a:spcPts val="0"/>
              </a:spcBef>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lgn="ctr">
              <a:spcBef>
                <a:spcPts val="0"/>
              </a:spcBef>
              <a:buNone/>
            </a:pPr>
            <a:r>
              <a:rPr lang="es-419"/>
              <a:t>La lengua de las mariposas</a:t>
            </a:r>
          </a:p>
          <a:p>
            <a:pPr lvl="0" rtl="0" algn="ctr">
              <a:spcBef>
                <a:spcPts val="0"/>
              </a:spcBef>
              <a:buNone/>
            </a:pPr>
            <a:r>
              <a:rPr lang="es-419"/>
              <a:t>Manuel Rivas </a:t>
            </a:r>
          </a:p>
        </p:txBody>
      </p:sp>
      <p:sp>
        <p:nvSpPr>
          <p:cNvPr id="225" name="Shape 225"/>
          <p:cNvSpPr txBox="1"/>
          <p:nvPr>
            <p:ph idx="1" type="body"/>
          </p:nvPr>
        </p:nvSpPr>
        <p:spPr>
          <a:xfrm>
            <a:off x="1947550" y="1901875"/>
            <a:ext cx="4531800" cy="1156800"/>
          </a:xfrm>
          <a:prstGeom prst="rect">
            <a:avLst/>
          </a:prstGeom>
        </p:spPr>
        <p:txBody>
          <a:bodyPr anchorCtr="0" anchor="t" bIns="91425" lIns="91425" rIns="91425" wrap="square" tIns="91425">
            <a:noAutofit/>
          </a:bodyPr>
          <a:lstStyle/>
          <a:p>
            <a:pPr indent="0" lvl="0" marL="0" rtl="0">
              <a:spcBef>
                <a:spcPts val="0"/>
              </a:spcBef>
              <a:buNone/>
            </a:pPr>
            <a:r>
              <a:rPr b="1" lang="es-419" sz="3600">
                <a:solidFill>
                  <a:schemeClr val="accent2"/>
                </a:solidFill>
              </a:rPr>
              <a:t>           PARTE III</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idx="1" type="body"/>
          </p:nvPr>
        </p:nvSpPr>
        <p:spPr>
          <a:xfrm>
            <a:off x="311700" y="174775"/>
            <a:ext cx="8520600" cy="4656600"/>
          </a:xfrm>
          <a:prstGeom prst="rect">
            <a:avLst/>
          </a:prstGeom>
        </p:spPr>
        <p:txBody>
          <a:bodyPr anchorCtr="0" anchor="t" bIns="91425" lIns="91425" rIns="91425" wrap="square" tIns="91425">
            <a:noAutofit/>
          </a:bodyPr>
          <a:lstStyle/>
          <a:p>
            <a:pPr lvl="0" rtl="0" algn="just">
              <a:lnSpc>
                <a:spcPct val="100000"/>
              </a:lnSpc>
              <a:spcBef>
                <a:spcPts val="0"/>
              </a:spcBef>
              <a:spcAft>
                <a:spcPts val="0"/>
              </a:spcAft>
              <a:buNone/>
            </a:pPr>
            <a:r>
              <a:rPr b="1" lang="es-419" sz="1400">
                <a:solidFill>
                  <a:schemeClr val="accent2"/>
                </a:solidFill>
              </a:rPr>
              <a:t>Algo extraño estaba por suceder. Todo el mundo parecía tener prisa, pero no se movía. Los que miraban para la derecha, viraban cara a la izquierda. Cordeiro, el recolector de basura y hojas secas, estaba sentado en un banco, cerca del palco de la música. Yo nunca viera sentado en un banco a Cordeiro. Miró cara para arriba, con la mano de visera. Cuando Cordeiro miraba así y callaban los pájaros era que venía una tormenta.</a:t>
            </a:r>
          </a:p>
          <a:p>
            <a:pPr lvl="0" rtl="0" algn="just">
              <a:lnSpc>
                <a:spcPct val="100000"/>
              </a:lnSpc>
              <a:spcBef>
                <a:spcPts val="0"/>
              </a:spcBef>
              <a:spcAft>
                <a:spcPts val="0"/>
              </a:spcAft>
              <a:buNone/>
            </a:pPr>
            <a:r>
              <a:rPr b="1" lang="es-419" sz="1400">
                <a:solidFill>
                  <a:schemeClr val="accent2"/>
                </a:solidFill>
              </a:rPr>
              <a:t>Sentí el estruendo de una moto solitaria. Era un guarda con una bandera sujeta en el asiento de atrás. Pasó delante del ayuntamiento y miró cara a los hombres que conversaban inquietos en el porche. Gritó: "¡Arriba España!" Y arrancó de nuevo la moto dejando atrás una estela de estallidos. Las madres comenzaron a llamar por los niños. En la casa, parecía haber muerto </a:t>
            </a:r>
          </a:p>
          <a:p>
            <a:pPr lvl="0" rtl="0" algn="just">
              <a:lnSpc>
                <a:spcPct val="100000"/>
              </a:lnSpc>
              <a:spcBef>
                <a:spcPts val="0"/>
              </a:spcBef>
              <a:spcAft>
                <a:spcPts val="0"/>
              </a:spcAft>
              <a:buNone/>
            </a:pPr>
            <a:r>
              <a:rPr b="1" lang="es-419" sz="1400">
                <a:solidFill>
                  <a:schemeClr val="accent2"/>
                </a:solidFill>
              </a:rPr>
              <a:t>otra vez la abuela. Mi padre amontonaba colillas en el cenicero y mi madre lloraba y hacía cosas sin sentido, como abrir el grifo del agua y lavar los platos limpios y guardar los sucios.</a:t>
            </a:r>
            <a:r>
              <a:rPr lang="es-419"/>
              <a:t>	 	</a:t>
            </a:r>
          </a:p>
          <a:p>
            <a:pPr lvl="0" rtl="0" algn="just">
              <a:lnSpc>
                <a:spcPct val="100000"/>
              </a:lnSpc>
              <a:spcBef>
                <a:spcPts val="0"/>
              </a:spcBef>
              <a:spcAft>
                <a:spcPts val="0"/>
              </a:spcAft>
              <a:buNone/>
            </a:pPr>
            <a:r>
              <a:rPr b="1" lang="es-419" sz="1400">
                <a:solidFill>
                  <a:schemeClr val="accent2"/>
                </a:solidFill>
              </a:rPr>
              <a:t>Llamaron a la puerta y mis padres miraron el picaporte con desasosiego. Era Amelia, la vecina, que trabajaba en la casa de Suárez, el indiano."¿Saben lo que está pasando? En la Coruña los militares declararon el estado de guerra. Están disparando contra el Gobierno Civil".</a:t>
            </a:r>
          </a:p>
          <a:p>
            <a:pPr lvl="0" rtl="0">
              <a:lnSpc>
                <a:spcPct val="100000"/>
              </a:lnSpc>
              <a:spcBef>
                <a:spcPts val="0"/>
              </a:spcBef>
              <a:spcAft>
                <a:spcPts val="0"/>
              </a:spcAft>
              <a:buNone/>
            </a:pPr>
            <a:r>
              <a:rPr b="1" lang="es-419" sz="1400">
                <a:solidFill>
                  <a:schemeClr val="accent2"/>
                </a:solidFill>
              </a:rPr>
              <a:t>"¡Santo cielo!", se persignó mi madre.</a:t>
            </a:r>
          </a:p>
          <a:p>
            <a:pPr lvl="0" rtl="0">
              <a:lnSpc>
                <a:spcPct val="100000"/>
              </a:lnSpc>
              <a:spcBef>
                <a:spcPts val="0"/>
              </a:spcBef>
              <a:spcAft>
                <a:spcPts val="0"/>
              </a:spcAft>
              <a:buNone/>
            </a:pPr>
            <a:r>
              <a:rPr b="1" lang="es-419" sz="1400">
                <a:solidFill>
                  <a:schemeClr val="accent2"/>
                </a:solidFill>
              </a:rPr>
              <a:t>"Y aquí", continuó Amelia en voz baja, como si las paredes oyeran, "Se dice que el alcalde llamó al capitán de carabineros pero que este mandó decir que estaba enfermo.”</a:t>
            </a:r>
          </a:p>
          <a:p>
            <a:pPr lvl="0" rtl="0">
              <a:lnSpc>
                <a:spcPct val="100000"/>
              </a:lnSpc>
              <a:spcBef>
                <a:spcPts val="0"/>
              </a:spcBef>
              <a:spcAft>
                <a:spcPts val="0"/>
              </a:spcAft>
              <a:buNone/>
            </a:pPr>
            <a:r>
              <a:rPr b="1" lang="es-419" sz="1400">
                <a:solidFill>
                  <a:schemeClr val="accent2"/>
                </a:solidFill>
              </a:rPr>
              <a:t>	 	 	 	</a:t>
            </a:r>
          </a:p>
          <a:p>
            <a:pPr lvl="0">
              <a:spcBef>
                <a:spcPts val="0"/>
              </a:spcBef>
              <a:buNone/>
            </a:pPr>
            <a:r>
              <a:t/>
            </a:r>
            <a:endParaRPr b="1" sz="1400">
              <a:solidFill>
                <a:schemeClr val="accent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idx="1" type="body"/>
          </p:nvPr>
        </p:nvSpPr>
        <p:spPr>
          <a:xfrm>
            <a:off x="311700" y="62400"/>
            <a:ext cx="8520600" cy="52434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b="1" lang="es-419" sz="1400">
                <a:solidFill>
                  <a:schemeClr val="accent2"/>
                </a:solidFill>
              </a:rPr>
              <a:t>Al día siguiente no me dejaron salir a la calle. Yo miraba por la ventana y todos los que pasaban me parecían sombras encogidas, como si de pronto cayera el invierno y el viento arrastrara a los gorriones de la Alameda como hojas secas. Llegaron tropas de la capital y ocuparon el ayuntamiento. Mamá salió para ir a la misa y volvió pálida y triste, como si se hiciera vieja en media hora. </a:t>
            </a:r>
          </a:p>
          <a:p>
            <a:pPr lvl="0" rtl="0">
              <a:lnSpc>
                <a:spcPct val="100000"/>
              </a:lnSpc>
              <a:spcBef>
                <a:spcPts val="0"/>
              </a:spcBef>
              <a:spcAft>
                <a:spcPts val="0"/>
              </a:spcAft>
              <a:buNone/>
            </a:pPr>
            <a:r>
              <a:rPr b="1" lang="es-419" sz="1400">
                <a:solidFill>
                  <a:schemeClr val="accent2"/>
                </a:solidFill>
              </a:rPr>
              <a:t>"Están pasando cosas terribles, Ramón", oí que le decía, entre sollozos, a mi padre. También él había envejecido. Peor todavía. Parecía que había perdido toda voluntad. Se arrellanó en un sillón y no se movía. No hablaba. No quería comer. "Hay que quemar las cosas que te comprometan, Ramón. Los periódico, los libros. Todo.	 	 	 	</a:t>
            </a:r>
          </a:p>
          <a:p>
            <a:pPr lvl="0" rtl="0">
              <a:lnSpc>
                <a:spcPct val="100000"/>
              </a:lnSpc>
              <a:spcBef>
                <a:spcPts val="0"/>
              </a:spcBef>
              <a:spcAft>
                <a:spcPts val="0"/>
              </a:spcAft>
              <a:buNone/>
            </a:pPr>
            <a:r>
              <a:rPr b="1" lang="es-419" sz="1400">
                <a:solidFill>
                  <a:schemeClr val="accent2"/>
                </a:solidFill>
              </a:rPr>
              <a:t>Fue mi madre la que tomó la iniciativa aquellos días. Una mañana hizo que mi padre se arreglara bien y lo llevó con ella a la misa. Cuando volvieron, me dijo:</a:t>
            </a:r>
          </a:p>
          <a:p>
            <a:pPr lvl="0" rtl="0">
              <a:lnSpc>
                <a:spcPct val="100000"/>
              </a:lnSpc>
              <a:spcBef>
                <a:spcPts val="0"/>
              </a:spcBef>
              <a:spcAft>
                <a:spcPts val="0"/>
              </a:spcAft>
              <a:buNone/>
            </a:pPr>
            <a:r>
              <a:rPr b="1" lang="es-419" sz="1400">
                <a:solidFill>
                  <a:schemeClr val="accent2"/>
                </a:solidFill>
              </a:rPr>
              <a:t>"Ven, Moncho, vas a venir con nosotros a la alameda".</a:t>
            </a:r>
          </a:p>
          <a:p>
            <a:pPr lvl="0" rtl="0">
              <a:lnSpc>
                <a:spcPct val="100000"/>
              </a:lnSpc>
              <a:spcBef>
                <a:spcPts val="0"/>
              </a:spcBef>
              <a:spcAft>
                <a:spcPts val="0"/>
              </a:spcAft>
              <a:buNone/>
            </a:pPr>
            <a:r>
              <a:rPr b="1" lang="es-419" sz="1400">
                <a:solidFill>
                  <a:schemeClr val="accent2"/>
                </a:solidFill>
              </a:rPr>
              <a:t>Me trajo la ropa de fiesta y, mientras me ayudaba a anudar la corbata, me dijo en voz muy grave:"Recuerda esto, Moncho. Papá no era republicano. Papá no era amigo del alcalde. Papá no hablaba mal de los curas. Y otra cosa muy importante, Moncho. Papá no le regaló un traje al maestro".</a:t>
            </a:r>
          </a:p>
          <a:p>
            <a:pPr lvl="0" rtl="0">
              <a:lnSpc>
                <a:spcPct val="100000"/>
              </a:lnSpc>
              <a:spcBef>
                <a:spcPts val="0"/>
              </a:spcBef>
              <a:spcAft>
                <a:spcPts val="0"/>
              </a:spcAft>
              <a:buNone/>
            </a:pPr>
            <a:r>
              <a:rPr b="1" lang="es-419" sz="1400">
                <a:solidFill>
                  <a:schemeClr val="accent2"/>
                </a:solidFill>
              </a:rPr>
              <a:t>"Si que lo regaló".</a:t>
            </a:r>
          </a:p>
          <a:p>
            <a:pPr lvl="0" rtl="0">
              <a:lnSpc>
                <a:spcPct val="100000"/>
              </a:lnSpc>
              <a:spcBef>
                <a:spcPts val="0"/>
              </a:spcBef>
              <a:spcAft>
                <a:spcPts val="0"/>
              </a:spcAft>
              <a:buNone/>
            </a:pPr>
            <a:r>
              <a:rPr b="1" lang="es-419" sz="1400">
                <a:solidFill>
                  <a:schemeClr val="accent2"/>
                </a:solidFill>
              </a:rPr>
              <a:t>"No, Moncho. No lo regaló. ¿Entendiste bien? ¡No lo regalo!"</a:t>
            </a:r>
          </a:p>
          <a:p>
            <a:pPr lvl="0" rtl="0">
              <a:lnSpc>
                <a:spcPct val="100000"/>
              </a:lnSpc>
              <a:spcBef>
                <a:spcPts val="0"/>
              </a:spcBef>
              <a:spcAft>
                <a:spcPts val="0"/>
              </a:spcAft>
              <a:buNone/>
            </a:pPr>
            <a:r>
              <a:rPr b="1" lang="es-419" sz="1400">
                <a:solidFill>
                  <a:schemeClr val="accent2"/>
                </a:solidFill>
              </a:rPr>
              <a:t>Había mucha gente en la Alameda, toda con ropa de domingo. Bajaran también algunos grupos de las aldeas, mujeres enlutadas, paisanos viejos de chaleco y sombrero, niños con aire asustado, precedidos por algunos hombres con camisa azul y pistola en el cinto. Dos filas de soldados abrían un corredor desde la escalinata del ayuntamiento hasta unos camiones con remolque entoldado, como los que se usaban para transportar el ganado en la feria grande.</a:t>
            </a:r>
          </a:p>
          <a:p>
            <a:pPr lvl="0" rtl="0">
              <a:lnSpc>
                <a:spcPct val="100000"/>
              </a:lnSpc>
              <a:spcBef>
                <a:spcPts val="0"/>
              </a:spcBef>
              <a:spcAft>
                <a:spcPts val="0"/>
              </a:spcAft>
              <a:buNone/>
            </a:pPr>
            <a:r>
              <a:t/>
            </a:r>
            <a:endParaRPr b="1" sz="1400">
              <a:solidFill>
                <a:schemeClr val="accent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idx="1" type="body"/>
          </p:nvPr>
        </p:nvSpPr>
        <p:spPr>
          <a:xfrm>
            <a:off x="311700" y="156250"/>
            <a:ext cx="8520600" cy="4779000"/>
          </a:xfrm>
          <a:prstGeom prst="rect">
            <a:avLst/>
          </a:prstGeom>
        </p:spPr>
        <p:txBody>
          <a:bodyPr anchorCtr="0" anchor="t" bIns="91425" lIns="91425" rIns="91425" wrap="square" tIns="91425">
            <a:noAutofit/>
          </a:bodyPr>
          <a:lstStyle/>
          <a:p>
            <a:pPr lvl="0" rtl="0">
              <a:spcBef>
                <a:spcPts val="0"/>
              </a:spcBef>
              <a:buNone/>
            </a:pPr>
            <a:r>
              <a:rPr b="1" lang="es-419" sz="1400">
                <a:solidFill>
                  <a:schemeClr val="accent2"/>
                </a:solidFill>
              </a:rPr>
              <a:t>Pero en la alameda no había el alboroto de las ferias sino un silencio grave, de Semana Santa. La gente no se saludaba. Ni siquiera parecían reconocerse los unos a los otros. Toda la atención estaba puesta en la fachada del ayuntamiento. Un guardia entreabrió la puerta y recorrió el gentío con la mirada. Luego abrió del todo e hizo un gesto con el brazo. De la boca oscura del edificio, escoltados por otros guardas, salieron los detenidos, iban atados de manos y pies, en silente cordada. De algunos no sabía el nombre, pero conocía todos aquellos rostros. El alcalde, el de los sindicatos, el bibliotecario del ateneo Resplandor Obrero, Charli, el vocalista de la orquesta Sol y Vida, el cantero q quien llamaban Hércules, padre de Dombodán... Y al cabo de la cordada, jorobado y feo como un sapo, el maestro. Se escucharon algunas órdenes y gritos aislados que resonaron en la Alameda como petardos. Poco a poco, de la multitud fue saliendo un ruge-ruge que acabó imitando aquellos apodos. </a:t>
            </a:r>
          </a:p>
          <a:p>
            <a:pPr lvl="0" rtl="0">
              <a:spcBef>
                <a:spcPts val="0"/>
              </a:spcBef>
              <a:buNone/>
            </a:pPr>
            <a:r>
              <a:rPr b="1" lang="es-419" sz="1400">
                <a:solidFill>
                  <a:schemeClr val="accent2"/>
                </a:solidFill>
              </a:rPr>
              <a:t>"¡Traidores! ¡Criminales! ¡Rojos!"</a:t>
            </a:r>
          </a:p>
          <a:p>
            <a:pPr lvl="0" rtl="0">
              <a:spcBef>
                <a:spcPts val="0"/>
              </a:spcBef>
              <a:buNone/>
            </a:pPr>
            <a:r>
              <a:rPr b="1" lang="es-419" sz="1400">
                <a:solidFill>
                  <a:schemeClr val="accent2"/>
                </a:solidFill>
              </a:rPr>
              <a:t>"Grita tu también, Ramón, por lo que más quieras, ¡grita!". Mi madre llevaba agarrado del brazo a papá, como si lo sujetara con toda su fuerza para que no desfalleciera. "¡Que vean que gritas, Ramón, que vean que gritas!"</a:t>
            </a:r>
          </a:p>
          <a:p>
            <a:pPr lvl="0">
              <a:spcBef>
                <a:spcPts val="0"/>
              </a:spcBef>
              <a:buNone/>
            </a:pPr>
            <a:r>
              <a:t/>
            </a:r>
            <a:endParaRPr b="1" sz="1400">
              <a:solidFill>
                <a:schemeClr val="accent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idx="1" type="body"/>
          </p:nvPr>
        </p:nvSpPr>
        <p:spPr>
          <a:xfrm>
            <a:off x="311700" y="260425"/>
            <a:ext cx="8520600" cy="4308600"/>
          </a:xfrm>
          <a:prstGeom prst="rect">
            <a:avLst/>
          </a:prstGeom>
        </p:spPr>
        <p:txBody>
          <a:bodyPr anchorCtr="0" anchor="t" bIns="91425" lIns="91425" rIns="91425" wrap="square" tIns="91425">
            <a:noAutofit/>
          </a:bodyPr>
          <a:lstStyle/>
          <a:p>
            <a:pPr lvl="0" rtl="0">
              <a:spcBef>
                <a:spcPts val="0"/>
              </a:spcBef>
              <a:buNone/>
            </a:pPr>
            <a:r>
              <a:rPr b="1" lang="es-419" sz="1400">
                <a:solidFill>
                  <a:schemeClr val="accent2"/>
                </a:solidFill>
              </a:rPr>
              <a:t>Y entonces oí como mi padre decía "¡Traidores" con un hilo de voz. Y luego, cada vez más fuerte, "¡Criminales! ¡Rojos!" Saltó del brazo a mi madre y se acercó más a la fila de los soldados, con la mirada enfurecida cara al maestro. "¡Asesino! ¡Anarquista! ¡Comeniños!"</a:t>
            </a:r>
          </a:p>
          <a:p>
            <a:pPr lvl="0" rtl="0">
              <a:lnSpc>
                <a:spcPct val="100000"/>
              </a:lnSpc>
              <a:spcBef>
                <a:spcPts val="0"/>
              </a:spcBef>
              <a:spcAft>
                <a:spcPts val="0"/>
              </a:spcAft>
              <a:buNone/>
            </a:pPr>
            <a:r>
              <a:rPr b="1" lang="es-419" sz="1400">
                <a:solidFill>
                  <a:schemeClr val="accent2"/>
                </a:solidFill>
              </a:rPr>
              <a:t>Ahora mamá trataba de retenerlo y le tiró de la chaqueta discretamente. Pero él estaba fuera de sí. "¡Cabrón! ¡Hijo de mala madre¡ Nunca le había escuchado llamar eso a nadie, ni siquiera al árbitro en el campo de fútbol. "Su madre no tiene la culpa, ¿eh, Moncho?, recuerda eso". Pero ahora se volvía cara a mi enloquecido y me empujaba con la mirada, los ojos llenos de lágrimas y sangre. "¡Grítale tu también, Monchiño, grítale tu también!"</a:t>
            </a:r>
          </a:p>
          <a:p>
            <a:pPr lvl="0" rtl="0">
              <a:lnSpc>
                <a:spcPct val="100000"/>
              </a:lnSpc>
              <a:spcBef>
                <a:spcPts val="0"/>
              </a:spcBef>
              <a:spcAft>
                <a:spcPts val="0"/>
              </a:spcAft>
              <a:buNone/>
            </a:pPr>
            <a:r>
              <a:rPr b="1" lang="es-419" sz="1400">
                <a:solidFill>
                  <a:schemeClr val="accent2"/>
                </a:solidFill>
              </a:rPr>
              <a:t>Cuando los camiones arrancaron cargados de presos, yo fui uno de los niños que corrían detrás lanzando piedras. Buscaba con desesperación el rostro del maestro para llamarle traidor y criminal. Pero el convoi era ya una nube de polvo a lo lejos y yo, en el medio de la alameda, con los puños cerrados, sólo fui capaz de murmurar con rabia: "¡Sapo! ¡Tilonorrinco! ¡Iris!"</a:t>
            </a:r>
          </a:p>
          <a:p>
            <a:pPr lvl="0">
              <a:spcBef>
                <a:spcPts val="0"/>
              </a:spcBef>
              <a:buNone/>
            </a:pPr>
            <a:r>
              <a:t/>
            </a:r>
            <a:endParaRPr b="1" sz="1400">
              <a:solidFill>
                <a:schemeClr val="accent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274650"/>
            <a:ext cx="8520600" cy="599100"/>
          </a:xfrm>
          <a:prstGeom prst="rect">
            <a:avLst/>
          </a:prstGeom>
        </p:spPr>
        <p:txBody>
          <a:bodyPr anchorCtr="0" anchor="t" bIns="91425" lIns="91425" rIns="91425" wrap="square" tIns="91425">
            <a:noAutofit/>
          </a:bodyPr>
          <a:lstStyle/>
          <a:p>
            <a:pPr lvl="0" rtl="0">
              <a:spcBef>
                <a:spcPts val="0"/>
              </a:spcBef>
              <a:buNone/>
            </a:pPr>
            <a:r>
              <a:rPr lang="es-419"/>
              <a:t>Preguntas guía de lectura Parte III: </a:t>
            </a:r>
          </a:p>
        </p:txBody>
      </p:sp>
      <p:sp>
        <p:nvSpPr>
          <p:cNvPr id="251" name="Shape 251"/>
          <p:cNvSpPr txBox="1"/>
          <p:nvPr>
            <p:ph idx="1" type="body"/>
          </p:nvPr>
        </p:nvSpPr>
        <p:spPr>
          <a:xfrm>
            <a:off x="311700" y="795625"/>
            <a:ext cx="7802700" cy="4095000"/>
          </a:xfrm>
          <a:prstGeom prst="rect">
            <a:avLst/>
          </a:prstGeom>
        </p:spPr>
        <p:txBody>
          <a:bodyPr anchorCtr="0" anchor="t" bIns="91425" lIns="91425" rIns="91425" wrap="square" tIns="91425">
            <a:noAutofit/>
          </a:bodyPr>
          <a:lstStyle/>
          <a:p>
            <a:pPr lvl="0">
              <a:spcBef>
                <a:spcPts val="0"/>
              </a:spcBef>
              <a:buNone/>
            </a:pPr>
            <a:r>
              <a:rPr lang="es-419"/>
              <a:t>¿Qué cambios observa el niño en el pueblo ?</a:t>
            </a:r>
          </a:p>
          <a:p>
            <a:pPr lvl="0">
              <a:spcBef>
                <a:spcPts val="0"/>
              </a:spcBef>
              <a:buNone/>
            </a:pPr>
            <a:r>
              <a:rPr lang="es-419"/>
              <a:t>¿Qué cambios observa en sus padres?</a:t>
            </a:r>
          </a:p>
          <a:p>
            <a:pPr lvl="0">
              <a:spcBef>
                <a:spcPts val="0"/>
              </a:spcBef>
              <a:buNone/>
            </a:pPr>
            <a:r>
              <a:rPr lang="es-419"/>
              <a:t> ¿Qué es lo que pasa en La Coruña ?</a:t>
            </a:r>
          </a:p>
          <a:p>
            <a:pPr lvl="0">
              <a:spcBef>
                <a:spcPts val="0"/>
              </a:spcBef>
              <a:buNone/>
            </a:pPr>
            <a:r>
              <a:rPr lang="es-419"/>
              <a:t>¿Qué le dice la madre a Moncho antes de ir a la alameda ? ¿Por qué lo hace?</a:t>
            </a:r>
          </a:p>
          <a:p>
            <a:pPr lvl="0">
              <a:spcBef>
                <a:spcPts val="0"/>
              </a:spcBef>
              <a:buNone/>
            </a:pPr>
            <a:r>
              <a:rPr lang="es-419"/>
              <a:t>¿Cómo era el ambiente en la alameda ?</a:t>
            </a:r>
          </a:p>
          <a:p>
            <a:pPr lvl="0">
              <a:spcBef>
                <a:spcPts val="0"/>
              </a:spcBef>
              <a:buNone/>
            </a:pPr>
            <a:r>
              <a:rPr lang="es-419"/>
              <a:t>¿Quiénes salen del ayuntamiento? ¿Qué les gritan?  ¿Los padres de moncho gritan?</a:t>
            </a:r>
          </a:p>
          <a:p>
            <a:pPr lvl="0">
              <a:spcBef>
                <a:spcPts val="0"/>
              </a:spcBef>
              <a:buNone/>
            </a:pPr>
            <a:r>
              <a:rPr lang="es-419"/>
              <a:t>¿Qué grita Moncho al camión? ¿ A quién le grita? </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rtl="0">
              <a:spcBef>
                <a:spcPts val="0"/>
              </a:spcBef>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title="PARTE 3.mp4">
            <a:hlinkClick r:id="rId3"/>
          </p:cNvPr>
          <p:cNvSpPr/>
          <p:nvPr/>
        </p:nvSpPr>
        <p:spPr>
          <a:xfrm>
            <a:off x="450913" y="261600"/>
            <a:ext cx="8242175" cy="4348175"/>
          </a:xfrm>
          <a:prstGeom prst="rect">
            <a:avLst/>
          </a:prstGeom>
          <a:blipFill>
            <a:blip r:embed="rId4">
              <a:alphaModFix/>
            </a:blip>
            <a:stretch>
              <a:fillRect/>
            </a:stretch>
          </a:blipFill>
          <a:ln>
            <a:noFill/>
          </a:ln>
        </p:spPr>
      </p:sp>
      <p:sp>
        <p:nvSpPr>
          <p:cNvPr id="257" name="Shape 257"/>
          <p:cNvSpPr txBox="1"/>
          <p:nvPr/>
        </p:nvSpPr>
        <p:spPr>
          <a:xfrm>
            <a:off x="1213100" y="533750"/>
            <a:ext cx="6987300" cy="815100"/>
          </a:xfrm>
          <a:prstGeom prst="rect">
            <a:avLst/>
          </a:prstGeom>
          <a:noFill/>
          <a:ln>
            <a:noFill/>
          </a:ln>
        </p:spPr>
        <p:txBody>
          <a:bodyPr anchorCtr="0" anchor="t" bIns="91425" lIns="91425" rIns="91425" wrap="square" tIns="91425">
            <a:noAutofit/>
          </a:bodyPr>
          <a:lstStyle/>
          <a:p>
            <a:pPr lvl="0">
              <a:spcBef>
                <a:spcPts val="0"/>
              </a:spcBef>
              <a:buNone/>
            </a:pPr>
            <a:r>
              <a:rPr lang="es-419">
                <a:solidFill>
                  <a:schemeClr val="accent2"/>
                </a:solidFill>
              </a:rPr>
              <a:t>PARTE III</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b="1" lang="es-419">
                <a:solidFill>
                  <a:schemeClr val="accent1"/>
                </a:solidFill>
              </a:rPr>
              <a:t>LA GUERRA CIVIL ESPAÑOLA</a:t>
            </a:r>
          </a:p>
        </p:txBody>
      </p:sp>
      <p:sp>
        <p:nvSpPr>
          <p:cNvPr id="263" name="Shape 26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solidFill>
                <a:schemeClr val="accent2"/>
              </a:solidFill>
            </a:endParaRPr>
          </a:p>
          <a:p>
            <a:pPr lvl="0" rtl="0">
              <a:lnSpc>
                <a:spcPct val="100000"/>
              </a:lnSpc>
              <a:spcBef>
                <a:spcPts val="0"/>
              </a:spcBef>
              <a:spcAft>
                <a:spcPts val="0"/>
              </a:spcAft>
              <a:buNone/>
            </a:pPr>
            <a:r>
              <a:rPr lang="es-419" sz="2800" u="sng">
                <a:solidFill>
                  <a:schemeClr val="accent5"/>
                </a:solidFill>
                <a:hlinkClick r:id="rId3"/>
              </a:rPr>
              <a:t>https://youtu.be/3JSI2gTtetQ</a:t>
            </a:r>
            <a:r>
              <a:rPr lang="es-419" sz="2800">
                <a:solidFill>
                  <a:schemeClr val="dk1"/>
                </a:solidFill>
              </a:rPr>
              <a:t> Copia y pega este link, recuerda poner  subtítulos en español. Es un video breve que dura cuatro minutos y que explica el inicio de la Guerra Civil Española</a:t>
            </a:r>
          </a:p>
          <a:p>
            <a:pPr lvl="0" rtl="0">
              <a:lnSpc>
                <a:spcPct val="100000"/>
              </a:lnSpc>
              <a:spcBef>
                <a:spcPts val="0"/>
              </a:spcBef>
              <a:spcAft>
                <a:spcPts val="0"/>
              </a:spcAft>
              <a:buNone/>
            </a:pPr>
            <a:r>
              <a:t/>
            </a:r>
            <a:endParaRPr sz="2800">
              <a:solidFill>
                <a:schemeClr val="dk1"/>
              </a:solidFill>
            </a:endParaRPr>
          </a:p>
          <a:p>
            <a:pPr lvl="0">
              <a:spcBef>
                <a:spcPts val="0"/>
              </a:spcBef>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Shape 268"/>
          <p:cNvSpPr txBox="1"/>
          <p:nvPr>
            <p:ph idx="1" type="body"/>
          </p:nvPr>
        </p:nvSpPr>
        <p:spPr>
          <a:xfrm>
            <a:off x="311700" y="0"/>
            <a:ext cx="8520600" cy="5046300"/>
          </a:xfrm>
          <a:prstGeom prst="rect">
            <a:avLst/>
          </a:prstGeom>
        </p:spPr>
        <p:txBody>
          <a:bodyPr anchorCtr="0" anchor="t" bIns="91425" lIns="91425" rIns="91425" wrap="square" tIns="91425">
            <a:noAutofit/>
          </a:bodyPr>
          <a:lstStyle/>
          <a:p>
            <a:pPr lvl="0">
              <a:spcBef>
                <a:spcPts val="0"/>
              </a:spcBef>
              <a:buNone/>
            </a:pPr>
            <a:r>
              <a:rPr b="1" lang="es-419">
                <a:solidFill>
                  <a:schemeClr val="accent1"/>
                </a:solidFill>
              </a:rPr>
              <a:t>REPUBLICANOS: </a:t>
            </a:r>
          </a:p>
          <a:p>
            <a:pPr lvl="0">
              <a:spcBef>
                <a:spcPts val="0"/>
              </a:spcBef>
              <a:buNone/>
            </a:pPr>
            <a:r>
              <a:rPr lang="es-419">
                <a:solidFill>
                  <a:schemeClr val="accent2"/>
                </a:solidFill>
              </a:rPr>
              <a:t>Aparecen como enemigos de la Iglesia</a:t>
            </a:r>
          </a:p>
          <a:p>
            <a:pPr lvl="0">
              <a:spcBef>
                <a:spcPts val="0"/>
              </a:spcBef>
              <a:buNone/>
            </a:pPr>
            <a:r>
              <a:rPr lang="es-419">
                <a:solidFill>
                  <a:schemeClr val="accent2"/>
                </a:solidFill>
              </a:rPr>
              <a:t>Son progresistas:impulsores de las reformas. En salud, en Educación, en derechos para los trabajadores. Promueven la separación entre el Estado y la Iglesia.</a:t>
            </a:r>
          </a:p>
          <a:p>
            <a:pPr lvl="0">
              <a:spcBef>
                <a:spcPts val="0"/>
              </a:spcBef>
              <a:buNone/>
            </a:pPr>
            <a:r>
              <a:rPr lang="es-419">
                <a:solidFill>
                  <a:schemeClr val="accent2"/>
                </a:solidFill>
              </a:rPr>
              <a:t>Defensores de la la Libertad.</a:t>
            </a:r>
          </a:p>
          <a:p>
            <a:pPr lvl="0">
              <a:spcBef>
                <a:spcPts val="0"/>
              </a:spcBef>
              <a:buNone/>
            </a:pPr>
            <a:r>
              <a:rPr b="1" lang="es-419">
                <a:solidFill>
                  <a:schemeClr val="accent1"/>
                </a:solidFill>
              </a:rPr>
              <a:t>CONSERVADORES</a:t>
            </a:r>
            <a:r>
              <a:rPr b="1" lang="es-419">
                <a:solidFill>
                  <a:schemeClr val="accent1"/>
                </a:solidFill>
              </a:rPr>
              <a:t>:</a:t>
            </a:r>
          </a:p>
          <a:p>
            <a:pPr lvl="0">
              <a:spcBef>
                <a:spcPts val="0"/>
              </a:spcBef>
              <a:buNone/>
            </a:pPr>
            <a:r>
              <a:rPr lang="es-419">
                <a:solidFill>
                  <a:schemeClr val="accent2"/>
                </a:solidFill>
              </a:rPr>
              <a:t>Aparecen cercanos al clero, a la Iglesia católica</a:t>
            </a:r>
          </a:p>
          <a:p>
            <a:pPr lvl="0">
              <a:spcBef>
                <a:spcPts val="0"/>
              </a:spcBef>
              <a:buNone/>
            </a:pPr>
            <a:r>
              <a:rPr lang="es-419">
                <a:solidFill>
                  <a:schemeClr val="accent2"/>
                </a:solidFill>
              </a:rPr>
              <a:t>Son  nacionalistas.</a:t>
            </a:r>
          </a:p>
          <a:p>
            <a:pPr lvl="0" rtl="0">
              <a:spcBef>
                <a:spcPts val="0"/>
              </a:spcBef>
              <a:buNone/>
            </a:pPr>
            <a:r>
              <a:rPr lang="es-419">
                <a:solidFill>
                  <a:schemeClr val="accent2"/>
                </a:solidFill>
              </a:rPr>
              <a:t>Tienen el apoyo de la Iglesia, del Ejército y de los sectores más privilegiados.</a:t>
            </a:r>
          </a:p>
          <a:p>
            <a:pPr lvl="0" rtl="0">
              <a:spcBef>
                <a:spcPts val="0"/>
              </a:spcBef>
              <a:buNone/>
            </a:pPr>
            <a:r>
              <a:t/>
            </a:r>
            <a:endParaRPr/>
          </a:p>
          <a:p>
            <a:pPr lvl="0" rtl="0">
              <a:spcBef>
                <a:spcPts val="0"/>
              </a:spcBef>
              <a:buNone/>
            </a:pPr>
            <a:r>
              <a:t/>
            </a:r>
            <a:endParaRP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pic>
        <p:nvPicPr>
          <p:cNvPr descr="File:Manuel Rivas (AELG)-5.jpg - Wikimedia Commons" id="73" name="Shape 73"/>
          <p:cNvPicPr preferRelativeResize="0"/>
          <p:nvPr/>
        </p:nvPicPr>
        <p:blipFill>
          <a:blip r:embed="rId3">
            <a:alphaModFix/>
          </a:blip>
          <a:stretch>
            <a:fillRect/>
          </a:stretch>
        </p:blipFill>
        <p:spPr>
          <a:xfrm>
            <a:off x="218350" y="139950"/>
            <a:ext cx="6914622" cy="4770297"/>
          </a:xfrm>
          <a:prstGeom prst="rect">
            <a:avLst/>
          </a:prstGeom>
          <a:noFill/>
          <a:ln>
            <a:noFill/>
          </a:ln>
        </p:spPr>
      </p:pic>
      <p:sp>
        <p:nvSpPr>
          <p:cNvPr id="74" name="Shape 74"/>
          <p:cNvSpPr txBox="1"/>
          <p:nvPr/>
        </p:nvSpPr>
        <p:spPr>
          <a:xfrm>
            <a:off x="7314950" y="739975"/>
            <a:ext cx="1746900" cy="815100"/>
          </a:xfrm>
          <a:prstGeom prst="rect">
            <a:avLst/>
          </a:prstGeom>
          <a:noFill/>
          <a:ln>
            <a:noFill/>
          </a:ln>
        </p:spPr>
        <p:txBody>
          <a:bodyPr anchorCtr="0" anchor="t" bIns="91425" lIns="91425" rIns="91425" wrap="square" tIns="91425">
            <a:noAutofit/>
          </a:bodyPr>
          <a:lstStyle/>
          <a:p>
            <a:pPr lvl="0">
              <a:spcBef>
                <a:spcPts val="0"/>
              </a:spcBef>
              <a:buNone/>
            </a:pPr>
            <a:r>
              <a:rPr b="1" lang="es-419" sz="2400">
                <a:solidFill>
                  <a:schemeClr val="accent1"/>
                </a:solidFill>
              </a:rPr>
              <a:t>MANUEL RIVAS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idx="1" type="body"/>
          </p:nvPr>
        </p:nvSpPr>
        <p:spPr>
          <a:xfrm>
            <a:off x="119525" y="133450"/>
            <a:ext cx="8759400" cy="4731000"/>
          </a:xfrm>
          <a:prstGeom prst="rect">
            <a:avLst/>
          </a:prstGeom>
        </p:spPr>
        <p:txBody>
          <a:bodyPr anchorCtr="0" anchor="t" bIns="91425" lIns="91425" rIns="91425" wrap="square" tIns="91425">
            <a:noAutofit/>
          </a:bodyPr>
          <a:lstStyle/>
          <a:p>
            <a:pPr indent="0" lvl="0" marL="0" rtl="0">
              <a:spcBef>
                <a:spcPts val="0"/>
              </a:spcBef>
              <a:buNone/>
            </a:pPr>
            <a:r>
              <a:rPr b="1" lang="es-419">
                <a:solidFill>
                  <a:schemeClr val="accent1"/>
                </a:solidFill>
              </a:rPr>
              <a:t>TIEMPO</a:t>
            </a:r>
            <a:r>
              <a:rPr b="1" lang="es-419"/>
              <a:t>:  </a:t>
            </a:r>
            <a:r>
              <a:rPr b="1" lang="es-419">
                <a:solidFill>
                  <a:schemeClr val="accent2"/>
                </a:solidFill>
              </a:rPr>
              <a:t>AQUÉL DÍA DE JULIO DE 1936. </a:t>
            </a:r>
            <a:r>
              <a:rPr b="1" lang="es-419">
                <a:solidFill>
                  <a:schemeClr val="accent2"/>
                </a:solidFill>
              </a:rPr>
              <a:t>EL TIEMPO DE LA NARRACIÓN ES EN EL PASADO.</a:t>
            </a:r>
          </a:p>
          <a:p>
            <a:pPr indent="0" lvl="0" marL="0">
              <a:spcBef>
                <a:spcPts val="0"/>
              </a:spcBef>
              <a:buNone/>
            </a:pPr>
            <a:r>
              <a:rPr b="1" lang="es-419">
                <a:solidFill>
                  <a:schemeClr val="accent1"/>
                </a:solidFill>
              </a:rPr>
              <a:t>ESPACIO-LUGARES</a:t>
            </a:r>
            <a:r>
              <a:rPr b="1" lang="es-419">
                <a:solidFill>
                  <a:schemeClr val="accent2"/>
                </a:solidFill>
              </a:rPr>
              <a:t>: REGISTRARLOS EN TU CUADERNO. </a:t>
            </a:r>
          </a:p>
          <a:p>
            <a:pPr lvl="0">
              <a:spcBef>
                <a:spcPts val="0"/>
              </a:spcBef>
              <a:buNone/>
            </a:pPr>
            <a:r>
              <a:rPr b="1" lang="es-419">
                <a:solidFill>
                  <a:schemeClr val="accent1"/>
                </a:solidFill>
              </a:rPr>
              <a:t>NARRADOR</a:t>
            </a:r>
            <a:r>
              <a:rPr b="1" lang="es-419"/>
              <a:t>: </a:t>
            </a:r>
            <a:r>
              <a:rPr b="1" lang="es-419">
                <a:solidFill>
                  <a:schemeClr val="accent2"/>
                </a:solidFill>
              </a:rPr>
              <a:t>MONCHO O GORRIÓN. ES UNA NARRADOR PROTAGONISTA. PARTICIPA DE LA HISTORIA, CUENTA HECHOS QUE LE SUCEDIERON A ÉL. </a:t>
            </a:r>
          </a:p>
          <a:p>
            <a:pPr lvl="0">
              <a:spcBef>
                <a:spcPts val="0"/>
              </a:spcBef>
              <a:buNone/>
            </a:pPr>
            <a:r>
              <a:rPr b="1" lang="es-419">
                <a:solidFill>
                  <a:schemeClr val="accent1"/>
                </a:solidFill>
              </a:rPr>
              <a:t>PERSONAJES</a:t>
            </a:r>
            <a:r>
              <a:rPr b="1" lang="es-419"/>
              <a:t>:   </a:t>
            </a:r>
            <a:r>
              <a:rPr b="1" lang="es-419">
                <a:solidFill>
                  <a:schemeClr val="accent2"/>
                </a:solidFill>
              </a:rPr>
              <a:t>REGISTRA LOS PERSONAJES DEL CUENTO.</a:t>
            </a:r>
          </a:p>
          <a:p>
            <a:pPr indent="0" lvl="0" marL="1828800" rtl="0">
              <a:spcBef>
                <a:spcPts val="0"/>
              </a:spcBef>
              <a:buNone/>
            </a:pPr>
            <a:r>
              <a:rPr b="1" lang="es-419">
                <a:solidFill>
                  <a:schemeClr val="accent2"/>
                </a:solidFill>
              </a:rPr>
              <a:t>CLASIFÍCALOS EN PERSONAJES PRIMARIOS, SECUNDARIOS Y TERCIARIOS.</a:t>
            </a:r>
          </a:p>
          <a:p>
            <a:pPr indent="0" lvl="0" marL="1828800">
              <a:spcBef>
                <a:spcPts val="0"/>
              </a:spcBef>
              <a:buNone/>
            </a:pPr>
            <a:r>
              <a:rPr b="1" lang="es-419">
                <a:solidFill>
                  <a:schemeClr val="accent2"/>
                </a:solidFill>
              </a:rPr>
              <a:t>ANOTA CARACTERÍSTICAS DE CADA UNO DE LOS PERSONAJES.</a:t>
            </a:r>
          </a:p>
          <a:p>
            <a:pPr lvl="0">
              <a:spcBef>
                <a:spcPts val="0"/>
              </a:spcBef>
              <a:buNone/>
            </a:pPr>
            <a:r>
              <a:t/>
            </a:r>
            <a:endParaRPr/>
          </a:p>
          <a:p>
            <a:pPr lvl="0">
              <a:spcBef>
                <a:spcPts val="0"/>
              </a:spcBef>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2386075" y="178150"/>
            <a:ext cx="4152600" cy="572700"/>
          </a:xfrm>
          <a:prstGeom prst="rect">
            <a:avLst/>
          </a:prstGeom>
        </p:spPr>
        <p:txBody>
          <a:bodyPr anchorCtr="0" anchor="t" bIns="91425" lIns="91425" rIns="91425" wrap="square" tIns="91425">
            <a:noAutofit/>
          </a:bodyPr>
          <a:lstStyle/>
          <a:p>
            <a:pPr lvl="0">
              <a:spcBef>
                <a:spcPts val="0"/>
              </a:spcBef>
              <a:buNone/>
            </a:pPr>
            <a:r>
              <a:rPr b="1" lang="es-419" sz="3600">
                <a:solidFill>
                  <a:schemeClr val="accent1"/>
                </a:solidFill>
              </a:rPr>
              <a:t>Temas del cuento</a:t>
            </a:r>
          </a:p>
        </p:txBody>
      </p:sp>
      <p:sp>
        <p:nvSpPr>
          <p:cNvPr id="279" name="Shape 279"/>
          <p:cNvSpPr txBox="1"/>
          <p:nvPr>
            <p:ph idx="1" type="body"/>
          </p:nvPr>
        </p:nvSpPr>
        <p:spPr>
          <a:xfrm>
            <a:off x="360250" y="872150"/>
            <a:ext cx="8520600" cy="3846900"/>
          </a:xfrm>
          <a:prstGeom prst="rect">
            <a:avLst/>
          </a:prstGeom>
        </p:spPr>
        <p:txBody>
          <a:bodyPr anchorCtr="0" anchor="t" bIns="91425" lIns="91425" rIns="91425" wrap="square" tIns="91425">
            <a:noAutofit/>
          </a:bodyPr>
          <a:lstStyle/>
          <a:p>
            <a:pPr indent="0" lvl="0" marL="914400">
              <a:spcBef>
                <a:spcPts val="0"/>
              </a:spcBef>
              <a:buNone/>
            </a:pPr>
            <a:r>
              <a:rPr b="1" lang="es-419" sz="2400">
                <a:solidFill>
                  <a:schemeClr val="accent2"/>
                </a:solidFill>
              </a:rPr>
              <a:t>Educación</a:t>
            </a:r>
          </a:p>
          <a:p>
            <a:pPr lvl="0">
              <a:spcBef>
                <a:spcPts val="0"/>
              </a:spcBef>
              <a:buNone/>
            </a:pPr>
            <a:r>
              <a:rPr b="1" lang="es-419" sz="2400">
                <a:solidFill>
                  <a:schemeClr val="accent2"/>
                </a:solidFill>
              </a:rPr>
              <a:t>                                                    La vida familiar</a:t>
            </a:r>
          </a:p>
          <a:p>
            <a:pPr lvl="0">
              <a:spcBef>
                <a:spcPts val="0"/>
              </a:spcBef>
              <a:buNone/>
            </a:pPr>
            <a:r>
              <a:rPr b="1" lang="es-419" sz="2400">
                <a:solidFill>
                  <a:schemeClr val="accent2"/>
                </a:solidFill>
              </a:rPr>
              <a:t>              La escuela</a:t>
            </a:r>
          </a:p>
          <a:p>
            <a:pPr indent="0" lvl="0" marL="3657600">
              <a:spcBef>
                <a:spcPts val="0"/>
              </a:spcBef>
              <a:buNone/>
            </a:pPr>
            <a:r>
              <a:rPr b="1" lang="es-419" sz="2400">
                <a:solidFill>
                  <a:schemeClr val="accent2"/>
                </a:solidFill>
              </a:rPr>
              <a:t>La amistad</a:t>
            </a:r>
          </a:p>
          <a:p>
            <a:pPr lvl="0">
              <a:spcBef>
                <a:spcPts val="0"/>
              </a:spcBef>
              <a:buNone/>
            </a:pPr>
            <a:r>
              <a:rPr b="1" lang="es-419" sz="2400">
                <a:solidFill>
                  <a:schemeClr val="accent2"/>
                </a:solidFill>
              </a:rPr>
              <a:t>La naturaleza                               La Guerra Civil Española</a:t>
            </a:r>
          </a:p>
          <a:p>
            <a:pPr indent="457200" lvl="0" marL="914400">
              <a:spcBef>
                <a:spcPts val="0"/>
              </a:spcBef>
              <a:buNone/>
            </a:pPr>
            <a:r>
              <a:rPr b="1" lang="es-419" sz="2400">
                <a:solidFill>
                  <a:schemeClr val="accent2"/>
                </a:solidFill>
              </a:rPr>
              <a:t>                La infancia</a:t>
            </a:r>
          </a:p>
          <a:p>
            <a:pPr lvl="0">
              <a:spcBef>
                <a:spcPts val="0"/>
              </a:spcBef>
              <a:buNone/>
            </a:pPr>
            <a:r>
              <a:t/>
            </a:r>
            <a:endParaRPr/>
          </a:p>
          <a:p>
            <a:pPr lvl="0">
              <a:spcBef>
                <a:spcPts val="0"/>
              </a:spcBef>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idx="1" type="body"/>
          </p:nvPr>
        </p:nvSpPr>
        <p:spPr>
          <a:xfrm>
            <a:off x="311700" y="254750"/>
            <a:ext cx="8520600" cy="4314000"/>
          </a:xfrm>
          <a:prstGeom prst="rect">
            <a:avLst/>
          </a:prstGeom>
        </p:spPr>
        <p:txBody>
          <a:bodyPr anchorCtr="0" anchor="t" bIns="91425" lIns="91425" rIns="91425" wrap="square" tIns="91425">
            <a:noAutofit/>
          </a:bodyPr>
          <a:lstStyle/>
          <a:p>
            <a:pPr lvl="0" algn="ctr">
              <a:spcBef>
                <a:spcPts val="0"/>
              </a:spcBef>
              <a:buNone/>
            </a:pPr>
            <a:r>
              <a:rPr b="1" lang="es-419">
                <a:solidFill>
                  <a:schemeClr val="accent1"/>
                </a:solidFill>
              </a:rPr>
              <a:t>LÍNEAS</a:t>
            </a:r>
            <a:r>
              <a:rPr b="1" lang="es-419">
                <a:solidFill>
                  <a:schemeClr val="accent1"/>
                </a:solidFill>
              </a:rPr>
              <a:t> DE ACCIÓN</a:t>
            </a:r>
          </a:p>
          <a:p>
            <a:pPr lvl="0">
              <a:spcBef>
                <a:spcPts val="0"/>
              </a:spcBef>
              <a:buNone/>
            </a:pPr>
            <a:r>
              <a:rPr b="1" lang="es-419">
                <a:solidFill>
                  <a:schemeClr val="accent2"/>
                </a:solidFill>
              </a:rPr>
              <a:t>APRENDIZAJE DE MONCHO- HISTORIA INDIVIDUAL- PLANO EDUCATIVO</a:t>
            </a:r>
          </a:p>
          <a:p>
            <a:pPr lvl="0">
              <a:spcBef>
                <a:spcPts val="0"/>
              </a:spcBef>
              <a:buNone/>
            </a:pPr>
            <a:r>
              <a:rPr b="1" lang="es-419">
                <a:solidFill>
                  <a:schemeClr val="accent2"/>
                </a:solidFill>
              </a:rPr>
              <a:t>INICIO DE LA GUERRA CIVIL ESPAÑOLA- HISTORIA SOCIAL- PLANO POLÍTICO </a:t>
            </a:r>
          </a:p>
          <a:p>
            <a:pPr lvl="0">
              <a:spcBef>
                <a:spcPts val="0"/>
              </a:spcBef>
              <a:buNone/>
            </a:pPr>
            <a:r>
              <a:rPr b="1" lang="es-419">
                <a:solidFill>
                  <a:schemeClr val="accent2"/>
                </a:solidFill>
              </a:rPr>
              <a:t>HAY UN CAMBIO DE CLIMA, DESDE LA PERSPECTIVA DEL NIÑO SE MARCAN CAMBIOS IMPORTANTES.</a:t>
            </a:r>
          </a:p>
          <a:p>
            <a:pPr lvl="0">
              <a:spcBef>
                <a:spcPts val="0"/>
              </a:spcBef>
              <a:buNone/>
            </a:pPr>
            <a:r>
              <a:rPr b="1" lang="es-419">
                <a:solidFill>
                  <a:schemeClr val="accent1"/>
                </a:solidFill>
              </a:rPr>
              <a:t>PARALELISMO </a:t>
            </a:r>
            <a:r>
              <a:rPr b="1" lang="es-419">
                <a:solidFill>
                  <a:schemeClr val="accent1"/>
                </a:solidFill>
              </a:rPr>
              <a:t>PSICOCÓSMICO</a:t>
            </a:r>
            <a:r>
              <a:rPr b="1" lang="es-419">
                <a:solidFill>
                  <a:schemeClr val="accent2"/>
                </a:solidFill>
              </a:rPr>
              <a:t>: </a:t>
            </a:r>
            <a:r>
              <a:rPr b="1" lang="es-419">
                <a:solidFill>
                  <a:schemeClr val="accent2"/>
                </a:solidFill>
              </a:rPr>
              <a:t>TORMENTA. DEFINE ESTE CONCEPTO Y EXPLICA </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238925" y="227975"/>
            <a:ext cx="8520600" cy="572700"/>
          </a:xfrm>
          <a:prstGeom prst="rect">
            <a:avLst/>
          </a:prstGeom>
        </p:spPr>
        <p:txBody>
          <a:bodyPr anchorCtr="0" anchor="t" bIns="91425" lIns="91425" rIns="91425" wrap="square" tIns="91425">
            <a:noAutofit/>
          </a:bodyPr>
          <a:lstStyle/>
          <a:p>
            <a:pPr lvl="0" algn="ctr">
              <a:spcBef>
                <a:spcPts val="0"/>
              </a:spcBef>
              <a:buNone/>
            </a:pPr>
            <a:r>
              <a:rPr b="1" lang="es-419">
                <a:solidFill>
                  <a:schemeClr val="accent1"/>
                </a:solidFill>
              </a:rPr>
              <a:t>LA ESCUELA</a:t>
            </a:r>
          </a:p>
        </p:txBody>
      </p:sp>
      <p:sp>
        <p:nvSpPr>
          <p:cNvPr id="290" name="Shape 290"/>
          <p:cNvSpPr txBox="1"/>
          <p:nvPr>
            <p:ph idx="1" type="body"/>
          </p:nvPr>
        </p:nvSpPr>
        <p:spPr>
          <a:xfrm>
            <a:off x="372350" y="897675"/>
            <a:ext cx="8520600" cy="3287400"/>
          </a:xfrm>
          <a:prstGeom prst="rect">
            <a:avLst/>
          </a:prstGeom>
        </p:spPr>
        <p:txBody>
          <a:bodyPr anchorCtr="0" anchor="t" bIns="91425" lIns="91425" rIns="91425" wrap="square" tIns="91425">
            <a:noAutofit/>
          </a:bodyPr>
          <a:lstStyle/>
          <a:p>
            <a:pPr lvl="0">
              <a:spcBef>
                <a:spcPts val="0"/>
              </a:spcBef>
              <a:buNone/>
            </a:pPr>
            <a:r>
              <a:rPr b="1" lang="es-419">
                <a:solidFill>
                  <a:schemeClr val="accent2"/>
                </a:solidFill>
              </a:rPr>
              <a:t>LA ESCUELA ANTES DE LA REPÚBLICA:</a:t>
            </a:r>
          </a:p>
          <a:p>
            <a:pPr lvl="0">
              <a:spcBef>
                <a:spcPts val="0"/>
              </a:spcBef>
              <a:buNone/>
            </a:pPr>
            <a:r>
              <a:rPr b="1" lang="es-419">
                <a:solidFill>
                  <a:schemeClr val="accent2"/>
                </a:solidFill>
              </a:rPr>
              <a:t>RELIGIÓN CATÓLICA ASOCIADA A : REPETICIÓN - CASTIGO - SUPLICIO - VARA DE MIMBRE - AMENAZA - TORMENTO -ANGUSTIA.</a:t>
            </a:r>
          </a:p>
          <a:p>
            <a:pPr lvl="0">
              <a:spcBef>
                <a:spcPts val="0"/>
              </a:spcBef>
              <a:buNone/>
            </a:pPr>
            <a:r>
              <a:rPr b="1" lang="es-419">
                <a:solidFill>
                  <a:schemeClr val="accent2"/>
                </a:solidFill>
              </a:rPr>
              <a:t>LA ESCUELA EN LA REPÚBLICA:</a:t>
            </a:r>
          </a:p>
          <a:p>
            <a:pPr lvl="0">
              <a:spcBef>
                <a:spcPts val="0"/>
              </a:spcBef>
              <a:buNone/>
            </a:pPr>
            <a:r>
              <a:rPr b="1" lang="es-419">
                <a:solidFill>
                  <a:schemeClr val="accent2"/>
                </a:solidFill>
              </a:rPr>
              <a:t>LA EXPERIENCIA DE MONCHO: NO HAY GOLPES, CONTACTO CON LA NATURALEZA, DISFRUTE, IMPORTANCIA DE LA CIENCIA, DE LA EXPERIMENTACIÓN , DE LA LIBERTAD.</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223975" y="970500"/>
            <a:ext cx="8520600" cy="3202500"/>
          </a:xfrm>
          <a:prstGeom prst="rect">
            <a:avLst/>
          </a:prstGeom>
        </p:spPr>
        <p:txBody>
          <a:bodyPr anchorCtr="0" anchor="t" bIns="91425" lIns="91425" rIns="91425" wrap="square" tIns="91425">
            <a:noAutofit/>
          </a:bodyPr>
          <a:lstStyle/>
          <a:p>
            <a:pPr lvl="0" algn="just">
              <a:spcBef>
                <a:spcPts val="0"/>
              </a:spcBef>
              <a:buNone/>
            </a:pPr>
            <a:r>
              <a:rPr b="1" lang="es-419" sz="1800"/>
              <a:t>Entre sus novelas destacan </a:t>
            </a:r>
            <a:r>
              <a:rPr b="1" i="1" lang="es-419" sz="1800"/>
              <a:t>Un </a:t>
            </a:r>
            <a:r>
              <a:rPr b="1" i="1" lang="es-419" sz="1800"/>
              <a:t>millón</a:t>
            </a:r>
            <a:r>
              <a:rPr b="1" i="1" lang="es-419" sz="1800"/>
              <a:t> de vacas </a:t>
            </a:r>
            <a:r>
              <a:rPr b="1" lang="es-419" sz="1800"/>
              <a:t>(1990), premio de la Crítica, </a:t>
            </a:r>
            <a:r>
              <a:rPr b="1" i="1" lang="es-419" sz="1800"/>
              <a:t>Los comedores de patatas </a:t>
            </a:r>
            <a:r>
              <a:rPr b="1" lang="es-419" sz="1800"/>
              <a:t>(1992) y </a:t>
            </a:r>
            <a:r>
              <a:rPr b="1" i="1" lang="es-419" sz="1800"/>
              <a:t>Bala perdida</a:t>
            </a:r>
            <a:r>
              <a:rPr b="1" lang="es-419" sz="1800"/>
              <a:t> (1996). Ha sido galardonado por el premio Crítica Gallega por </a:t>
            </a:r>
            <a:r>
              <a:rPr b="1" i="1" lang="es-419" sz="1800"/>
              <a:t>Salvaje compañía</a:t>
            </a:r>
            <a:r>
              <a:rPr b="1" lang="es-419" sz="1800"/>
              <a:t> y con los premios Torrente Ballester y Nacional Narrativa por </a:t>
            </a:r>
            <a:r>
              <a:rPr b="1" i="1" lang="es-419" sz="1800"/>
              <a:t>¿Qué me quieres, amor? </a:t>
            </a:r>
            <a:r>
              <a:rPr b="1" lang="es-419" sz="1800"/>
              <a:t>(1996). Su obra más premiada </a:t>
            </a:r>
            <a:r>
              <a:rPr b="1" i="1" lang="es-419" sz="1800"/>
              <a:t>O lapis do carpintero</a:t>
            </a:r>
            <a:r>
              <a:rPr b="1" lang="es-419" sz="1800"/>
              <a:t> también fue adaptada al cine y </a:t>
            </a:r>
            <a:r>
              <a:rPr b="1" lang="es-419" sz="1800"/>
              <a:t>recibió</a:t>
            </a:r>
            <a:r>
              <a:rPr b="1" lang="es-419" sz="1800"/>
              <a:t> varios premios.Es además el libro más traducido en la </a:t>
            </a:r>
            <a:r>
              <a:rPr b="1" lang="es-419" sz="1800"/>
              <a:t>historia</a:t>
            </a:r>
            <a:r>
              <a:rPr b="1" lang="es-419" sz="1800"/>
              <a:t> de la literatura gallega y es también el primer libro traducido directamente del gallego sin </a:t>
            </a:r>
            <a:r>
              <a:rPr b="1" lang="es-419" sz="1800"/>
              <a:t>pasar primero</a:t>
            </a:r>
            <a:r>
              <a:rPr b="1" lang="es-419" sz="1800"/>
              <a:t> al español. </a:t>
            </a:r>
            <a:r>
              <a:rPr b="1" lang="es-419" sz="1800"/>
              <a:t>El libro </a:t>
            </a:r>
            <a:r>
              <a:rPr b="1" i="1" lang="es-419" sz="1800"/>
              <a:t>¿Qué me quieres, amor? </a:t>
            </a:r>
            <a:r>
              <a:rPr b="1" lang="es-419" sz="1800"/>
              <a:t> está formado por 16 relatos breves. Los temas del libro son la infancia, el pasado, los orígenes en un tono de humor y ternura.</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descr="Le Guernica de Picasso | Citizen59 | Flickr" id="84" name="Shape 84"/>
          <p:cNvPicPr preferRelativeResize="0"/>
          <p:nvPr/>
        </p:nvPicPr>
        <p:blipFill>
          <a:blip r:embed="rId3">
            <a:alphaModFix/>
          </a:blip>
          <a:stretch>
            <a:fillRect/>
          </a:stretch>
        </p:blipFill>
        <p:spPr>
          <a:xfrm>
            <a:off x="0" y="254750"/>
            <a:ext cx="9144000" cy="4634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Shape 89"/>
          <p:cNvPicPr preferRelativeResize="0"/>
          <p:nvPr/>
        </p:nvPicPr>
        <p:blipFill>
          <a:blip r:embed="rId3">
            <a:alphaModFix/>
          </a:blip>
          <a:stretch>
            <a:fillRect/>
          </a:stretch>
        </p:blipFill>
        <p:spPr>
          <a:xfrm>
            <a:off x="6968276" y="448025"/>
            <a:ext cx="2120225" cy="2816125"/>
          </a:xfrm>
          <a:prstGeom prst="rect">
            <a:avLst/>
          </a:prstGeom>
          <a:noFill/>
          <a:ln>
            <a:noFill/>
          </a:ln>
        </p:spPr>
      </p:pic>
      <p:pic>
        <p:nvPicPr>
          <p:cNvPr id="90" name="Shape 90"/>
          <p:cNvPicPr preferRelativeResize="0"/>
          <p:nvPr/>
        </p:nvPicPr>
        <p:blipFill>
          <a:blip r:embed="rId4">
            <a:alphaModFix/>
          </a:blip>
          <a:stretch>
            <a:fillRect/>
          </a:stretch>
        </p:blipFill>
        <p:spPr>
          <a:xfrm>
            <a:off x="108100" y="448022"/>
            <a:ext cx="1997650" cy="3025600"/>
          </a:xfrm>
          <a:prstGeom prst="rect">
            <a:avLst/>
          </a:prstGeom>
          <a:noFill/>
          <a:ln>
            <a:noFill/>
          </a:ln>
        </p:spPr>
      </p:pic>
      <p:pic>
        <p:nvPicPr>
          <p:cNvPr id="91" name="Shape 91"/>
          <p:cNvPicPr preferRelativeResize="0"/>
          <p:nvPr/>
        </p:nvPicPr>
        <p:blipFill>
          <a:blip r:embed="rId5">
            <a:alphaModFix/>
          </a:blip>
          <a:stretch>
            <a:fillRect/>
          </a:stretch>
        </p:blipFill>
        <p:spPr>
          <a:xfrm>
            <a:off x="2414300" y="226900"/>
            <a:ext cx="4245425" cy="4576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id="96" name="Shape 96"/>
          <p:cNvPicPr preferRelativeResize="0"/>
          <p:nvPr/>
        </p:nvPicPr>
        <p:blipFill>
          <a:blip r:embed="rId3">
            <a:alphaModFix/>
          </a:blip>
          <a:stretch>
            <a:fillRect/>
          </a:stretch>
        </p:blipFill>
        <p:spPr>
          <a:xfrm>
            <a:off x="242625" y="454250"/>
            <a:ext cx="3845500" cy="4058450"/>
          </a:xfrm>
          <a:prstGeom prst="rect">
            <a:avLst/>
          </a:prstGeom>
          <a:noFill/>
          <a:ln>
            <a:noFill/>
          </a:ln>
        </p:spPr>
      </p:pic>
      <p:pic>
        <p:nvPicPr>
          <p:cNvPr id="97" name="Shape 97"/>
          <p:cNvPicPr preferRelativeResize="0"/>
          <p:nvPr/>
        </p:nvPicPr>
        <p:blipFill>
          <a:blip r:embed="rId4">
            <a:alphaModFix/>
          </a:blip>
          <a:stretch>
            <a:fillRect/>
          </a:stretch>
        </p:blipFill>
        <p:spPr>
          <a:xfrm>
            <a:off x="4500575" y="2438300"/>
            <a:ext cx="4332300" cy="1815600"/>
          </a:xfrm>
          <a:prstGeom prst="rect">
            <a:avLst/>
          </a:prstGeom>
          <a:noFill/>
          <a:ln>
            <a:noFill/>
          </a:ln>
        </p:spPr>
      </p:pic>
      <p:pic>
        <p:nvPicPr>
          <p:cNvPr id="98" name="Shape 98"/>
          <p:cNvPicPr preferRelativeResize="0"/>
          <p:nvPr/>
        </p:nvPicPr>
        <p:blipFill>
          <a:blip r:embed="rId5">
            <a:alphaModFix/>
          </a:blip>
          <a:stretch>
            <a:fillRect/>
          </a:stretch>
        </p:blipFill>
        <p:spPr>
          <a:xfrm>
            <a:off x="4439925" y="308675"/>
            <a:ext cx="4221550" cy="2129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id="103" name="Shape 103"/>
          <p:cNvPicPr preferRelativeResize="0"/>
          <p:nvPr/>
        </p:nvPicPr>
        <p:blipFill>
          <a:blip r:embed="rId3">
            <a:alphaModFix/>
          </a:blip>
          <a:stretch>
            <a:fillRect/>
          </a:stretch>
        </p:blipFill>
        <p:spPr>
          <a:xfrm>
            <a:off x="4513750" y="807025"/>
            <a:ext cx="3759525" cy="2723100"/>
          </a:xfrm>
          <a:prstGeom prst="rect">
            <a:avLst/>
          </a:prstGeom>
          <a:noFill/>
          <a:ln>
            <a:noFill/>
          </a:ln>
        </p:spPr>
      </p:pic>
      <p:pic>
        <p:nvPicPr>
          <p:cNvPr id="104" name="Shape 104"/>
          <p:cNvPicPr preferRelativeResize="0"/>
          <p:nvPr/>
        </p:nvPicPr>
        <p:blipFill>
          <a:blip r:embed="rId4">
            <a:alphaModFix/>
          </a:blip>
          <a:stretch>
            <a:fillRect/>
          </a:stretch>
        </p:blipFill>
        <p:spPr>
          <a:xfrm>
            <a:off x="496700" y="807025"/>
            <a:ext cx="3870425" cy="2723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