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D7A373-1F71-4765-1138-67BA6F65DD98}" v="27" dt="2020-04-30T18:26:31.510"/>
    <p1510:client id="{0D3912D0-B109-9150-38CF-622F649C3E66}" v="1276" dt="2020-04-16T21:49:49.061"/>
    <p1510:client id="{9A5EFC51-FC1D-BA79-5E9B-38B0712068C6}" v="1834" dt="2020-04-17T15:40:16.859"/>
    <p1510:client id="{F81F4FAD-6901-6ED2-73BC-86E6B968B581}" v="293" dt="2020-04-26T20:54:11.104"/>
    <p1510:client id="{F9BE5FD2-637A-0BC7-AE83-4CB17BAE2619}" v="42" dt="2020-04-30T18:46:17.3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090B2E-CD2F-4CF4-A396-55F19F782A4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44529EE-3D2C-4517-A587-9F3CFD36FA2A}">
      <dgm:prSet phldr="0"/>
      <dgm:spPr/>
      <dgm:t>
        <a:bodyPr/>
        <a:lstStyle/>
        <a:p>
          <a:pPr rtl="0"/>
          <a:r>
            <a:rPr lang="es-ES" dirty="0">
              <a:latin typeface="Century Gothic" panose="020B0502020202020204"/>
            </a:rPr>
            <a:t>123apps</a:t>
          </a:r>
          <a:endParaRPr lang="es-ES" dirty="0"/>
        </a:p>
      </dgm:t>
    </dgm:pt>
    <dgm:pt modelId="{EA45C8D5-2C55-45D7-9E02-46C3957FF727}" type="parTrans" cxnId="{B57D4862-6AFB-4EEB-86AA-0A5CC131C01B}">
      <dgm:prSet/>
      <dgm:spPr/>
    </dgm:pt>
    <dgm:pt modelId="{DB81367B-4470-4207-9BF1-EE4412967F16}" type="sibTrans" cxnId="{B57D4862-6AFB-4EEB-86AA-0A5CC131C01B}">
      <dgm:prSet/>
      <dgm:spPr/>
    </dgm:pt>
    <dgm:pt modelId="{B0A69492-FB3B-4BDC-BD25-AAB5EFD5B605}" type="pres">
      <dgm:prSet presAssocID="{7B090B2E-CD2F-4CF4-A396-55F19F782A40}" presName="diagram" presStyleCnt="0">
        <dgm:presLayoutVars>
          <dgm:dir/>
          <dgm:resizeHandles val="exact"/>
        </dgm:presLayoutVars>
      </dgm:prSet>
      <dgm:spPr/>
    </dgm:pt>
    <dgm:pt modelId="{BD21DB4E-B6D3-420D-BFBC-DB80FBB9C0FA}" type="pres">
      <dgm:prSet presAssocID="{A44529EE-3D2C-4517-A587-9F3CFD36FA2A}" presName="node" presStyleLbl="node1" presStyleIdx="0" presStyleCnt="1">
        <dgm:presLayoutVars>
          <dgm:bulletEnabled val="1"/>
        </dgm:presLayoutVars>
      </dgm:prSet>
      <dgm:spPr/>
    </dgm:pt>
  </dgm:ptLst>
  <dgm:cxnLst>
    <dgm:cxn modelId="{B57D4862-6AFB-4EEB-86AA-0A5CC131C01B}" srcId="{7B090B2E-CD2F-4CF4-A396-55F19F782A40}" destId="{A44529EE-3D2C-4517-A587-9F3CFD36FA2A}" srcOrd="0" destOrd="0" parTransId="{EA45C8D5-2C55-45D7-9E02-46C3957FF727}" sibTransId="{DB81367B-4470-4207-9BF1-EE4412967F16}"/>
    <dgm:cxn modelId="{C7C97B6B-5987-4132-92E9-931435BA492F}" type="presOf" srcId="{A44529EE-3D2C-4517-A587-9F3CFD36FA2A}" destId="{BD21DB4E-B6D3-420D-BFBC-DB80FBB9C0FA}" srcOrd="0" destOrd="0" presId="urn:microsoft.com/office/officeart/2005/8/layout/default"/>
    <dgm:cxn modelId="{F49211B7-02CE-45AF-B6BC-115C581A95B4}" type="presOf" srcId="{7B090B2E-CD2F-4CF4-A396-55F19F782A40}" destId="{B0A69492-FB3B-4BDC-BD25-AAB5EFD5B605}" srcOrd="0" destOrd="0" presId="urn:microsoft.com/office/officeart/2005/8/layout/default"/>
    <dgm:cxn modelId="{4653B043-43AF-4B31-A3CC-66C86B919BB1}" type="presParOf" srcId="{B0A69492-FB3B-4BDC-BD25-AAB5EFD5B605}" destId="{BD21DB4E-B6D3-420D-BFBC-DB80FBB9C0FA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090B2E-CD2F-4CF4-A396-55F19F782A4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44529EE-3D2C-4517-A587-9F3CFD36FA2A}">
      <dgm:prSet phldr="0"/>
      <dgm:spPr/>
      <dgm:t>
        <a:bodyPr/>
        <a:lstStyle/>
        <a:p>
          <a:pPr rtl="0"/>
          <a:r>
            <a:rPr lang="es-ES" dirty="0">
              <a:latin typeface="Century Gothic" panose="020B0502020202020204"/>
            </a:rPr>
            <a:t>Audacity</a:t>
          </a:r>
          <a:endParaRPr lang="es-ES" dirty="0"/>
        </a:p>
      </dgm:t>
    </dgm:pt>
    <dgm:pt modelId="{EA45C8D5-2C55-45D7-9E02-46C3957FF727}" type="parTrans" cxnId="{B57D4862-6AFB-4EEB-86AA-0A5CC131C01B}">
      <dgm:prSet/>
      <dgm:spPr/>
    </dgm:pt>
    <dgm:pt modelId="{DB81367B-4470-4207-9BF1-EE4412967F16}" type="sibTrans" cxnId="{B57D4862-6AFB-4EEB-86AA-0A5CC131C01B}">
      <dgm:prSet/>
      <dgm:spPr/>
    </dgm:pt>
    <dgm:pt modelId="{B0A69492-FB3B-4BDC-BD25-AAB5EFD5B605}" type="pres">
      <dgm:prSet presAssocID="{7B090B2E-CD2F-4CF4-A396-55F19F782A40}" presName="diagram" presStyleCnt="0">
        <dgm:presLayoutVars>
          <dgm:dir/>
          <dgm:resizeHandles val="exact"/>
        </dgm:presLayoutVars>
      </dgm:prSet>
      <dgm:spPr/>
    </dgm:pt>
    <dgm:pt modelId="{BD21DB4E-B6D3-420D-BFBC-DB80FBB9C0FA}" type="pres">
      <dgm:prSet presAssocID="{A44529EE-3D2C-4517-A587-9F3CFD36FA2A}" presName="node" presStyleLbl="node1" presStyleIdx="0" presStyleCnt="1">
        <dgm:presLayoutVars>
          <dgm:bulletEnabled val="1"/>
        </dgm:presLayoutVars>
      </dgm:prSet>
      <dgm:spPr/>
    </dgm:pt>
  </dgm:ptLst>
  <dgm:cxnLst>
    <dgm:cxn modelId="{B57D4862-6AFB-4EEB-86AA-0A5CC131C01B}" srcId="{7B090B2E-CD2F-4CF4-A396-55F19F782A40}" destId="{A44529EE-3D2C-4517-A587-9F3CFD36FA2A}" srcOrd="0" destOrd="0" parTransId="{EA45C8D5-2C55-45D7-9E02-46C3957FF727}" sibTransId="{DB81367B-4470-4207-9BF1-EE4412967F16}"/>
    <dgm:cxn modelId="{C7C97B6B-5987-4132-92E9-931435BA492F}" type="presOf" srcId="{A44529EE-3D2C-4517-A587-9F3CFD36FA2A}" destId="{BD21DB4E-B6D3-420D-BFBC-DB80FBB9C0FA}" srcOrd="0" destOrd="0" presId="urn:microsoft.com/office/officeart/2005/8/layout/default"/>
    <dgm:cxn modelId="{F49211B7-02CE-45AF-B6BC-115C581A95B4}" type="presOf" srcId="{7B090B2E-CD2F-4CF4-A396-55F19F782A40}" destId="{B0A69492-FB3B-4BDC-BD25-AAB5EFD5B605}" srcOrd="0" destOrd="0" presId="urn:microsoft.com/office/officeart/2005/8/layout/default"/>
    <dgm:cxn modelId="{4653B043-43AF-4B31-A3CC-66C86B919BB1}" type="presParOf" srcId="{B0A69492-FB3B-4BDC-BD25-AAB5EFD5B605}" destId="{BD21DB4E-B6D3-420D-BFBC-DB80FBB9C0FA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B090B2E-CD2F-4CF4-A396-55F19F782A4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44529EE-3D2C-4517-A587-9F3CFD36FA2A}">
      <dgm:prSet phldr="0"/>
      <dgm:spPr/>
      <dgm:t>
        <a:bodyPr/>
        <a:lstStyle/>
        <a:p>
          <a:pPr rtl="0"/>
          <a:r>
            <a:rPr lang="es-ES" b="0" i="0" u="none" strike="noStrike" cap="none" baseline="0" noProof="0" dirty="0">
              <a:solidFill>
                <a:srgbClr val="010000"/>
              </a:solidFill>
              <a:latin typeface="Century Gothic"/>
            </a:rPr>
            <a:t>Hya-wave</a:t>
          </a:r>
        </a:p>
      </dgm:t>
    </dgm:pt>
    <dgm:pt modelId="{EA45C8D5-2C55-45D7-9E02-46C3957FF727}" type="parTrans" cxnId="{B57D4862-6AFB-4EEB-86AA-0A5CC131C01B}">
      <dgm:prSet/>
      <dgm:spPr/>
    </dgm:pt>
    <dgm:pt modelId="{DB81367B-4470-4207-9BF1-EE4412967F16}" type="sibTrans" cxnId="{B57D4862-6AFB-4EEB-86AA-0A5CC131C01B}">
      <dgm:prSet/>
      <dgm:spPr/>
    </dgm:pt>
    <dgm:pt modelId="{B0A69492-FB3B-4BDC-BD25-AAB5EFD5B605}" type="pres">
      <dgm:prSet presAssocID="{7B090B2E-CD2F-4CF4-A396-55F19F782A40}" presName="diagram" presStyleCnt="0">
        <dgm:presLayoutVars>
          <dgm:dir/>
          <dgm:resizeHandles val="exact"/>
        </dgm:presLayoutVars>
      </dgm:prSet>
      <dgm:spPr/>
    </dgm:pt>
    <dgm:pt modelId="{BD21DB4E-B6D3-420D-BFBC-DB80FBB9C0FA}" type="pres">
      <dgm:prSet presAssocID="{A44529EE-3D2C-4517-A587-9F3CFD36FA2A}" presName="node" presStyleLbl="node1" presStyleIdx="0" presStyleCnt="1">
        <dgm:presLayoutVars>
          <dgm:bulletEnabled val="1"/>
        </dgm:presLayoutVars>
      </dgm:prSet>
      <dgm:spPr/>
    </dgm:pt>
  </dgm:ptLst>
  <dgm:cxnLst>
    <dgm:cxn modelId="{B57D4862-6AFB-4EEB-86AA-0A5CC131C01B}" srcId="{7B090B2E-CD2F-4CF4-A396-55F19F782A40}" destId="{A44529EE-3D2C-4517-A587-9F3CFD36FA2A}" srcOrd="0" destOrd="0" parTransId="{EA45C8D5-2C55-45D7-9E02-46C3957FF727}" sibTransId="{DB81367B-4470-4207-9BF1-EE4412967F16}"/>
    <dgm:cxn modelId="{C7C97B6B-5987-4132-92E9-931435BA492F}" type="presOf" srcId="{A44529EE-3D2C-4517-A587-9F3CFD36FA2A}" destId="{BD21DB4E-B6D3-420D-BFBC-DB80FBB9C0FA}" srcOrd="0" destOrd="0" presId="urn:microsoft.com/office/officeart/2005/8/layout/default"/>
    <dgm:cxn modelId="{F49211B7-02CE-45AF-B6BC-115C581A95B4}" type="presOf" srcId="{7B090B2E-CD2F-4CF4-A396-55F19F782A40}" destId="{B0A69492-FB3B-4BDC-BD25-AAB5EFD5B605}" srcOrd="0" destOrd="0" presId="urn:microsoft.com/office/officeart/2005/8/layout/default"/>
    <dgm:cxn modelId="{4653B043-43AF-4B31-A3CC-66C86B919BB1}" type="presParOf" srcId="{B0A69492-FB3B-4BDC-BD25-AAB5EFD5B605}" destId="{BD21DB4E-B6D3-420D-BFBC-DB80FBB9C0FA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B090B2E-CD2F-4CF4-A396-55F19F782A4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44529EE-3D2C-4517-A587-9F3CFD36FA2A}">
      <dgm:prSet phldr="0"/>
      <dgm:spPr/>
      <dgm:t>
        <a:bodyPr/>
        <a:lstStyle/>
        <a:p>
          <a:pPr rtl="0"/>
          <a:r>
            <a:rPr lang="es-ES" b="0" i="0" u="none" strike="noStrike" cap="none" baseline="0" noProof="0" dirty="0">
              <a:solidFill>
                <a:srgbClr val="010000"/>
              </a:solidFill>
              <a:latin typeface="Century Gothic"/>
            </a:rPr>
            <a:t>Listen All </a:t>
          </a:r>
        </a:p>
      </dgm:t>
    </dgm:pt>
    <dgm:pt modelId="{EA45C8D5-2C55-45D7-9E02-46C3957FF727}" type="parTrans" cxnId="{B57D4862-6AFB-4EEB-86AA-0A5CC131C01B}">
      <dgm:prSet/>
      <dgm:spPr/>
    </dgm:pt>
    <dgm:pt modelId="{DB81367B-4470-4207-9BF1-EE4412967F16}" type="sibTrans" cxnId="{B57D4862-6AFB-4EEB-86AA-0A5CC131C01B}">
      <dgm:prSet/>
      <dgm:spPr/>
    </dgm:pt>
    <dgm:pt modelId="{B0A69492-FB3B-4BDC-BD25-AAB5EFD5B605}" type="pres">
      <dgm:prSet presAssocID="{7B090B2E-CD2F-4CF4-A396-55F19F782A40}" presName="diagram" presStyleCnt="0">
        <dgm:presLayoutVars>
          <dgm:dir/>
          <dgm:resizeHandles val="exact"/>
        </dgm:presLayoutVars>
      </dgm:prSet>
      <dgm:spPr/>
    </dgm:pt>
    <dgm:pt modelId="{BD21DB4E-B6D3-420D-BFBC-DB80FBB9C0FA}" type="pres">
      <dgm:prSet presAssocID="{A44529EE-3D2C-4517-A587-9F3CFD36FA2A}" presName="node" presStyleLbl="node1" presStyleIdx="0" presStyleCnt="1">
        <dgm:presLayoutVars>
          <dgm:bulletEnabled val="1"/>
        </dgm:presLayoutVars>
      </dgm:prSet>
      <dgm:spPr/>
    </dgm:pt>
  </dgm:ptLst>
  <dgm:cxnLst>
    <dgm:cxn modelId="{B57D4862-6AFB-4EEB-86AA-0A5CC131C01B}" srcId="{7B090B2E-CD2F-4CF4-A396-55F19F782A40}" destId="{A44529EE-3D2C-4517-A587-9F3CFD36FA2A}" srcOrd="0" destOrd="0" parTransId="{EA45C8D5-2C55-45D7-9E02-46C3957FF727}" sibTransId="{DB81367B-4470-4207-9BF1-EE4412967F16}"/>
    <dgm:cxn modelId="{F49211B7-02CE-45AF-B6BC-115C581A95B4}" type="presOf" srcId="{7B090B2E-CD2F-4CF4-A396-55F19F782A40}" destId="{B0A69492-FB3B-4BDC-BD25-AAB5EFD5B605}" srcOrd="0" destOrd="0" presId="urn:microsoft.com/office/officeart/2005/8/layout/default"/>
    <dgm:cxn modelId="{20A812CE-7D45-4D6A-B3B8-8FD0C75DEE9A}" type="presOf" srcId="{A44529EE-3D2C-4517-A587-9F3CFD36FA2A}" destId="{BD21DB4E-B6D3-420D-BFBC-DB80FBB9C0FA}" srcOrd="0" destOrd="0" presId="urn:microsoft.com/office/officeart/2005/8/layout/default"/>
    <dgm:cxn modelId="{B52EF149-447D-4723-A970-48C3A2312B0C}" type="presParOf" srcId="{B0A69492-FB3B-4BDC-BD25-AAB5EFD5B605}" destId="{BD21DB4E-B6D3-420D-BFBC-DB80FBB9C0FA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21DB4E-B6D3-420D-BFBC-DB80FBB9C0FA}">
      <dsp:nvSpPr>
        <dsp:cNvPr id="0" name=""/>
        <dsp:cNvSpPr/>
      </dsp:nvSpPr>
      <dsp:spPr>
        <a:xfrm>
          <a:off x="0" y="260985"/>
          <a:ext cx="5194299" cy="31165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500" kern="1200" dirty="0">
              <a:latin typeface="Century Gothic" panose="020B0502020202020204"/>
            </a:rPr>
            <a:t>123apps</a:t>
          </a:r>
          <a:endParaRPr lang="es-ES" sz="6500" kern="1200" dirty="0"/>
        </a:p>
      </dsp:txBody>
      <dsp:txXfrm>
        <a:off x="0" y="260985"/>
        <a:ext cx="5194299" cy="31165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21DB4E-B6D3-420D-BFBC-DB80FBB9C0FA}">
      <dsp:nvSpPr>
        <dsp:cNvPr id="0" name=""/>
        <dsp:cNvSpPr/>
      </dsp:nvSpPr>
      <dsp:spPr>
        <a:xfrm>
          <a:off x="0" y="260985"/>
          <a:ext cx="5194299" cy="31165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500" kern="1200" dirty="0">
              <a:latin typeface="Century Gothic" panose="020B0502020202020204"/>
            </a:rPr>
            <a:t>Audacity</a:t>
          </a:r>
          <a:endParaRPr lang="es-ES" sz="6500" kern="1200" dirty="0"/>
        </a:p>
      </dsp:txBody>
      <dsp:txXfrm>
        <a:off x="0" y="260985"/>
        <a:ext cx="5194299" cy="31165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21DB4E-B6D3-420D-BFBC-DB80FBB9C0FA}">
      <dsp:nvSpPr>
        <dsp:cNvPr id="0" name=""/>
        <dsp:cNvSpPr/>
      </dsp:nvSpPr>
      <dsp:spPr>
        <a:xfrm>
          <a:off x="0" y="260985"/>
          <a:ext cx="5194299" cy="31165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500" b="0" i="0" u="none" strike="noStrike" kern="1200" cap="none" baseline="0" noProof="0" dirty="0">
              <a:solidFill>
                <a:srgbClr val="010000"/>
              </a:solidFill>
              <a:latin typeface="Century Gothic"/>
            </a:rPr>
            <a:t>Hya-wave</a:t>
          </a:r>
        </a:p>
      </dsp:txBody>
      <dsp:txXfrm>
        <a:off x="0" y="260985"/>
        <a:ext cx="5194299" cy="31165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21DB4E-B6D3-420D-BFBC-DB80FBB9C0FA}">
      <dsp:nvSpPr>
        <dsp:cNvPr id="0" name=""/>
        <dsp:cNvSpPr/>
      </dsp:nvSpPr>
      <dsp:spPr>
        <a:xfrm>
          <a:off x="0" y="260985"/>
          <a:ext cx="5194299" cy="31165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500" b="0" i="0" u="none" strike="noStrike" kern="1200" cap="none" baseline="0" noProof="0" dirty="0">
              <a:solidFill>
                <a:srgbClr val="010000"/>
              </a:solidFill>
              <a:latin typeface="Century Gothic"/>
            </a:rPr>
            <a:t>Listen All </a:t>
          </a:r>
        </a:p>
      </dsp:txBody>
      <dsp:txXfrm>
        <a:off x="0" y="260985"/>
        <a:ext cx="5194299" cy="31165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4/30/2020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s://valijas.ceibal.edu.uy/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hyperlink" Target="https://valijas.ceibal.edu.uy/" TargetMode="Externa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hyperlink" Target="https://valijas.ceibal.edu.uy/" TargetMode="Externa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hyperlink" Target="https://abilityconnect.ua.es/listenall" TargetMode="Externa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EL AUDIO </a:t>
            </a:r>
            <a:r>
              <a:rPr lang="es-UY"/>
              <a:t>COMO</a:t>
            </a:r>
            <a:r>
              <a:rPr lang="en-US"/>
              <a:t> SOPORTE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995690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es-UY" sz="2400" dirty="0"/>
              <a:t>Cuando</a:t>
            </a:r>
            <a:r>
              <a:rPr lang="en-US" sz="2400" dirty="0"/>
              <a:t> la </a:t>
            </a:r>
            <a:r>
              <a:rPr lang="en-US" sz="2400" dirty="0" err="1"/>
              <a:t>oportunidad</a:t>
            </a:r>
            <a:r>
              <a:rPr lang="en-US" sz="2400" dirty="0"/>
              <a:t> de </a:t>
            </a:r>
            <a:r>
              <a:rPr lang="en-US" sz="2400" dirty="0" err="1"/>
              <a:t>guía</a:t>
            </a:r>
            <a:r>
              <a:rPr lang="en-US" sz="2400" dirty="0"/>
              <a:t> y de </a:t>
            </a:r>
            <a:r>
              <a:rPr lang="en-US" sz="2400" dirty="0" err="1"/>
              <a:t>evaluación</a:t>
            </a:r>
            <a:r>
              <a:rPr lang="en-US" sz="2400" dirty="0"/>
              <a:t> se </a:t>
            </a:r>
            <a:r>
              <a:rPr lang="en-US" sz="2400" dirty="0" err="1"/>
              <a:t>alinean</a:t>
            </a:r>
            <a:r>
              <a:rPr lang="en-US" sz="2400" dirty="0"/>
              <a:t>.</a:t>
            </a:r>
          </a:p>
          <a:p>
            <a:pPr algn="ctr"/>
            <a:r>
              <a:rPr lang="en-US" sz="2400" dirty="0" err="1"/>
              <a:t>Lic</a:t>
            </a:r>
            <a:r>
              <a:rPr lang="en-US" sz="2400" dirty="0"/>
              <a:t>. Michel Marx </a:t>
            </a:r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4F3F07D6-4DC8-4F5C-88F7-50D5BD1337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8862" y="3683930"/>
            <a:ext cx="1370162" cy="482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002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D38BE8-6133-4490-A599-3BA76D0D9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Contexto de aplicación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9E2D63-BD7D-4B62-8367-2DD47EE8C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335" y="2222287"/>
            <a:ext cx="10583328" cy="4398511"/>
          </a:xfrm>
        </p:spPr>
        <p:txBody>
          <a:bodyPr>
            <a:normAutofit/>
          </a:bodyPr>
          <a:lstStyle/>
          <a:p>
            <a:r>
              <a:rPr lang="es-ES" sz="2000"/>
              <a:t>Liceo Impulso / </a:t>
            </a:r>
            <a:r>
              <a:rPr lang="es-ES" sz="2000" err="1"/>
              <a:t>Casavalle</a:t>
            </a:r>
            <a:r>
              <a:rPr lang="es-ES" sz="2000"/>
              <a:t> </a:t>
            </a:r>
          </a:p>
          <a:p>
            <a:pPr marL="0" indent="0">
              <a:buNone/>
            </a:pPr>
            <a:endParaRPr lang="es-ES" sz="2000"/>
          </a:p>
          <a:p>
            <a:r>
              <a:rPr lang="es-ES" sz="2000"/>
              <a:t>Curso extracurricular del Área de Alfabetización/ apoyo actividad Literatura / 1o BD</a:t>
            </a:r>
          </a:p>
          <a:p>
            <a:pPr marL="0" indent="0">
              <a:buNone/>
            </a:pPr>
            <a:endParaRPr lang="es-ES" sz="2000"/>
          </a:p>
          <a:p>
            <a:r>
              <a:rPr lang="es-ES" sz="2000" b="1"/>
              <a:t>Estudiante V</a:t>
            </a:r>
            <a:r>
              <a:rPr lang="es-ES" sz="2000"/>
              <a:t>: diagnóstico de </a:t>
            </a:r>
            <a:r>
              <a:rPr lang="es-ES" sz="2000">
                <a:ea typeface="+mn-lt"/>
                <a:cs typeface="+mn-lt"/>
              </a:rPr>
              <a:t>TDAH (Trastorno de Déficit Atencional con Hiperactividad) -Dificultades visuoespaciales -Dispraxia constructiva -Disgrafía.</a:t>
            </a:r>
          </a:p>
          <a:p>
            <a:endParaRPr lang="es-ES" sz="2000"/>
          </a:p>
          <a:p>
            <a:r>
              <a:rPr lang="es-ES" sz="2000"/>
              <a:t>Recomendación psicopedagógica: </a:t>
            </a:r>
            <a:r>
              <a:rPr lang="es-ES" sz="2000">
                <a:ea typeface="+mn-lt"/>
                <a:cs typeface="+mn-lt"/>
              </a:rPr>
              <a:t>Realizar evaluaciones fundamentalmente a través de la oralidad.</a:t>
            </a:r>
            <a:endParaRPr lang="es-ES" sz="2000"/>
          </a:p>
        </p:txBody>
      </p:sp>
    </p:spTree>
    <p:extLst>
      <p:ext uri="{BB962C8B-B14F-4D97-AF65-F5344CB8AC3E}">
        <p14:creationId xmlns:p14="http://schemas.microsoft.com/office/powerpoint/2010/main" val="3382727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95C0FC-9825-45FA-A33C-E2502C5D6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Actividad concreta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04B8C5-9147-47C8-94DF-97C5847DE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sz="2000">
              <a:ea typeface="+mn-lt"/>
              <a:cs typeface="+mn-lt"/>
            </a:endParaRPr>
          </a:p>
          <a:p>
            <a:pPr marL="0" indent="0">
              <a:buNone/>
            </a:pPr>
            <a:endParaRPr lang="es-ES" sz="2000">
              <a:ea typeface="+mn-lt"/>
              <a:cs typeface="+mn-lt"/>
            </a:endParaRPr>
          </a:p>
          <a:p>
            <a:endParaRPr lang="es-ES" sz="2000">
              <a:ea typeface="+mn-lt"/>
              <a:cs typeface="+mn-lt"/>
            </a:endParaRPr>
          </a:p>
          <a:p>
            <a:r>
              <a:rPr lang="es-ES" sz="2000">
                <a:ea typeface="+mn-lt"/>
                <a:cs typeface="+mn-lt"/>
              </a:rPr>
              <a:t>Objetivo: Evaluación de análisis literario - 1a parte - Portada: </a:t>
            </a:r>
            <a:r>
              <a:rPr lang="es-ES" sz="2000" i="1">
                <a:ea typeface="+mn-lt"/>
                <a:cs typeface="+mn-lt"/>
              </a:rPr>
              <a:t>La pata de mono.</a:t>
            </a:r>
            <a:endParaRPr lang="es-ES" sz="2000">
              <a:ea typeface="+mn-lt"/>
              <a:cs typeface="+mn-lt"/>
            </a:endParaRPr>
          </a:p>
          <a:p>
            <a:pPr marL="0" indent="0">
              <a:buNone/>
            </a:pPr>
            <a:endParaRPr lang="es-ES" sz="2000" i="1">
              <a:ea typeface="+mn-lt"/>
              <a:cs typeface="+mn-lt"/>
            </a:endParaRPr>
          </a:p>
          <a:p>
            <a:r>
              <a:rPr lang="es-ES" sz="2000">
                <a:ea typeface="+mn-lt"/>
                <a:cs typeface="+mn-lt"/>
              </a:rPr>
              <a:t>Los estudiantes deben ser capaces de producir por escrito la contextualización de la obra, ubicación de la obra en relación al autor, enfoque concreto del trabajo a redactar, desarrollo del argumento de la obra y explicación del tema central. </a:t>
            </a:r>
          </a:p>
          <a:p>
            <a:endParaRPr lang="es-ES" sz="2000">
              <a:ea typeface="+mn-lt"/>
              <a:cs typeface="+mn-lt"/>
            </a:endParaRPr>
          </a:p>
          <a:p>
            <a:endParaRPr lang="es-ES" sz="2000" i="1"/>
          </a:p>
          <a:p>
            <a:endParaRPr lang="es-ES" sz="2000"/>
          </a:p>
        </p:txBody>
      </p:sp>
    </p:spTree>
    <p:extLst>
      <p:ext uri="{BB962C8B-B14F-4D97-AF65-F5344CB8AC3E}">
        <p14:creationId xmlns:p14="http://schemas.microsoft.com/office/powerpoint/2010/main" val="3646863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1C5620-342F-493B-9703-1FA5D3B23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Adecuación de acceso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8CA73C-D9DF-4116-B683-904463C32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335" y="1862855"/>
            <a:ext cx="10583328" cy="4987981"/>
          </a:xfrm>
        </p:spPr>
        <p:txBody>
          <a:bodyPr/>
          <a:lstStyle/>
          <a:p>
            <a:r>
              <a:rPr lang="es-ES" sz="2000">
                <a:ea typeface="+mn-lt"/>
                <a:cs typeface="+mn-lt"/>
              </a:rPr>
              <a:t>V trabajó en el escritorio docente, donde contó con la pc de escritorio con auriculares y el celular del docente. En la pc tuvo a disposición la "representación" del cuento por Alberto Laiseca.</a:t>
            </a:r>
          </a:p>
          <a:p>
            <a:r>
              <a:rPr lang="es-ES" sz="2000">
                <a:ea typeface="+mn-lt"/>
                <a:cs typeface="+mn-lt"/>
              </a:rPr>
              <a:t>Recibió de forma oral y secuencial la guía de la consigna en formato audio.</a:t>
            </a:r>
          </a:p>
          <a:p>
            <a:pPr>
              <a:buNone/>
            </a:pPr>
            <a:r>
              <a:rPr lang="es-ES">
                <a:solidFill>
                  <a:schemeClr val="accent1"/>
                </a:solidFill>
                <a:ea typeface="+mn-lt"/>
                <a:cs typeface="+mn-lt"/>
              </a:rPr>
              <a:t>1) Explica cuál es el contexto histórico y de producción de la obra trabajada. </a:t>
            </a:r>
          </a:p>
          <a:p>
            <a:pPr>
              <a:buNone/>
            </a:pPr>
            <a:r>
              <a:rPr lang="es-ES">
                <a:solidFill>
                  <a:schemeClr val="accent1"/>
                </a:solidFill>
                <a:ea typeface="+mn-lt"/>
                <a:cs typeface="+mn-lt"/>
              </a:rPr>
              <a:t>2) Define qué "tipo" de obra es y cómo se enmarca en la producción de ese autor.</a:t>
            </a:r>
          </a:p>
          <a:p>
            <a:pPr>
              <a:buNone/>
            </a:pPr>
            <a:r>
              <a:rPr lang="es-ES">
                <a:solidFill>
                  <a:schemeClr val="accent1"/>
                </a:solidFill>
                <a:ea typeface="+mn-lt"/>
                <a:cs typeface="+mn-lt"/>
              </a:rPr>
              <a:t>3) Explica qué tipo de trabajo vas a hacer con este texto y en qué vas a concentrarte. </a:t>
            </a:r>
          </a:p>
          <a:p>
            <a:pPr>
              <a:buNone/>
            </a:pPr>
            <a:r>
              <a:rPr lang="es-ES">
                <a:solidFill>
                  <a:schemeClr val="accent1"/>
                </a:solidFill>
                <a:ea typeface="+mn-lt"/>
                <a:cs typeface="+mn-lt"/>
              </a:rPr>
              <a:t>4) Cuenta de qué se trata la obra. Recuerda que es un argumento y no un resumen.</a:t>
            </a:r>
          </a:p>
          <a:p>
            <a:pPr>
              <a:buNone/>
            </a:pPr>
            <a:r>
              <a:rPr lang="es-ES">
                <a:solidFill>
                  <a:schemeClr val="accent1"/>
                </a:solidFill>
                <a:ea typeface="+mn-lt"/>
                <a:cs typeface="+mn-lt"/>
              </a:rPr>
              <a:t>5) Explica cuál es el tema del cuento. Recuerda que puedes hacerlo en un concepto.</a:t>
            </a:r>
          </a:p>
          <a:p>
            <a:r>
              <a:rPr lang="es-ES" sz="2000">
                <a:ea typeface="+mn-lt"/>
                <a:cs typeface="+mn-lt"/>
              </a:rPr>
              <a:t>Todas sus respuestas las produjo oralmente a través de una app móvil: </a:t>
            </a:r>
            <a:r>
              <a:rPr lang="es-ES" sz="2000" b="1" i="1">
                <a:solidFill>
                  <a:schemeClr val="accent1"/>
                </a:solidFill>
                <a:ea typeface="+mn-lt"/>
                <a:cs typeface="+mn-lt"/>
              </a:rPr>
              <a:t>Listen </a:t>
            </a:r>
            <a:r>
              <a:rPr lang="es-ES" sz="2000" b="1" i="1" err="1">
                <a:solidFill>
                  <a:schemeClr val="accent1"/>
                </a:solidFill>
                <a:ea typeface="+mn-lt"/>
                <a:cs typeface="+mn-lt"/>
              </a:rPr>
              <a:t>All</a:t>
            </a:r>
            <a:r>
              <a:rPr lang="es-ES" sz="2000" b="1" i="1">
                <a:solidFill>
                  <a:schemeClr val="accent1"/>
                </a:solidFill>
                <a:ea typeface="+mn-lt"/>
                <a:cs typeface="+mn-lt"/>
              </a:rPr>
              <a:t>.</a:t>
            </a:r>
            <a:endParaRPr lang="es-ES" sz="2000" b="1" i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569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77AB96-185D-4C87-9A17-5B0A5BC73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Fundamentación de uso hoy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D9E015-1814-4580-A0F8-4E0537B310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Audio en AC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804B5E-EA70-4CC2-B766-A0D2BD9085B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s-ES"/>
              <a:t>Permite que el estudiante acceda a la consigna/explicación secuenciada en voz, una y otra vez.</a:t>
            </a:r>
          </a:p>
          <a:p>
            <a:r>
              <a:rPr lang="es-ES"/>
              <a:t>Fortalece la seguridad, acompaña al estudiante. </a:t>
            </a:r>
          </a:p>
          <a:p>
            <a:r>
              <a:rPr lang="es-ES"/>
              <a:t>Permite ponderar fortalezas del estudiante. </a:t>
            </a:r>
          </a:p>
          <a:p>
            <a:r>
              <a:rPr lang="es-ES"/>
              <a:t>Oportunidad de organizar la escritura posterior en base a la oralidad como trabajo previo. </a:t>
            </a:r>
          </a:p>
          <a:p>
            <a:endParaRPr lang="es-ES"/>
          </a:p>
          <a:p>
            <a:endParaRPr lang="es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859545E-236C-4304-8877-68D2A8A754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>
                <a:solidFill>
                  <a:srgbClr val="00C6BB"/>
                </a:solidFill>
              </a:rPr>
              <a:t>Audio en asincronía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2C61A3E-54E3-4351-93E3-50C4C1026E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656252"/>
          </a:xfrm>
        </p:spPr>
        <p:txBody>
          <a:bodyPr>
            <a:normAutofit lnSpcReduction="10000"/>
          </a:bodyPr>
          <a:lstStyle/>
          <a:p>
            <a:r>
              <a:rPr lang="es-ES">
                <a:solidFill>
                  <a:srgbClr val="00C6BB"/>
                </a:solidFill>
              </a:rPr>
              <a:t>Refuerza que el estudiante reciba la consigna/explicación en voz del docente y reproducirla lo necesario.</a:t>
            </a:r>
          </a:p>
          <a:p>
            <a:r>
              <a:rPr lang="es-ES">
                <a:solidFill>
                  <a:srgbClr val="00C6BB"/>
                </a:solidFill>
              </a:rPr>
              <a:t>Aporta al vínculo y aspecto emocional a través de un contacto virtual más directo. </a:t>
            </a:r>
          </a:p>
          <a:p>
            <a:r>
              <a:rPr lang="es-ES">
                <a:solidFill>
                  <a:srgbClr val="00C6BB"/>
                </a:solidFill>
              </a:rPr>
              <a:t>Permite trabajar con la oralidad del estudiante, pondera fortalezas de algunos.</a:t>
            </a:r>
          </a:p>
          <a:p>
            <a:r>
              <a:rPr lang="es-ES">
                <a:solidFill>
                  <a:srgbClr val="00C6BB"/>
                </a:solidFill>
              </a:rPr>
              <a:t>Oportunidad de práctica previa a la escritura. </a:t>
            </a:r>
          </a:p>
        </p:txBody>
      </p:sp>
    </p:spTree>
    <p:extLst>
      <p:ext uri="{BB962C8B-B14F-4D97-AF65-F5344CB8AC3E}">
        <p14:creationId xmlns:p14="http://schemas.microsoft.com/office/powerpoint/2010/main" val="2731659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AAD833-D340-4C29-90FC-EFF1CE4B6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Recursos en curso y a los hechos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FBCCC1-3DD1-4A2D-9188-DDB816558C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4335" y="2222287"/>
            <a:ext cx="5200250" cy="978952"/>
          </a:xfrm>
        </p:spPr>
        <p:txBody>
          <a:bodyPr/>
          <a:lstStyle/>
          <a:p>
            <a:r>
              <a:rPr lang="es-ES" sz="2000" b="1" dirty="0"/>
              <a:t>De la adecuación de acceso a la realidad de la asincronía</a:t>
            </a:r>
          </a:p>
          <a:p>
            <a:endParaRPr lang="es-ES"/>
          </a:p>
        </p:txBody>
      </p:sp>
      <p:graphicFrame>
        <p:nvGraphicFramePr>
          <p:cNvPr id="5" name="Diagrama 5">
            <a:extLst>
              <a:ext uri="{FF2B5EF4-FFF2-40B4-BE49-F238E27FC236}">
                <a16:creationId xmlns:a16="http://schemas.microsoft.com/office/drawing/2014/main" id="{4197BA3B-7CD3-4390-8B90-5C53F81728B0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88075" y="2222500"/>
          <a:ext cx="5194300" cy="3638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7" name="CuadroTexto 76">
            <a:extLst>
              <a:ext uri="{FF2B5EF4-FFF2-40B4-BE49-F238E27FC236}">
                <a16:creationId xmlns:a16="http://schemas.microsoft.com/office/drawing/2014/main" id="{C43A62A1-44EB-4047-BD5B-4AC9AAEBDFC5}"/>
              </a:ext>
            </a:extLst>
          </p:cNvPr>
          <p:cNvSpPr txBox="1"/>
          <p:nvPr/>
        </p:nvSpPr>
        <p:spPr>
          <a:xfrm>
            <a:off x="396815" y="3804249"/>
            <a:ext cx="5374256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ea typeface="+mn-lt"/>
                <a:cs typeface="+mn-lt"/>
                <a:hlinkClick r:id="rId7"/>
              </a:rPr>
              <a:t>https://valijas.ceibal.edu.uy/</a:t>
            </a:r>
            <a:endParaRPr lang="es-ES"/>
          </a:p>
          <a:p>
            <a:pPr marL="285750" indent="-285750">
              <a:buFont typeface="Arial"/>
              <a:buChar char="•"/>
            </a:pPr>
            <a:r>
              <a:rPr lang="es-ES" b="1" dirty="0">
                <a:solidFill>
                  <a:schemeClr val="accent1"/>
                </a:solidFill>
                <a:ea typeface="+mn-lt"/>
                <a:cs typeface="+mn-lt"/>
              </a:rPr>
              <a:t>Cortar audio y video.</a:t>
            </a:r>
            <a:endParaRPr lang="es-ES" b="1">
              <a:solidFill>
                <a:schemeClr val="accent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s-ES" b="1" dirty="0">
                <a:solidFill>
                  <a:schemeClr val="accent1"/>
                </a:solidFill>
                <a:ea typeface="+mn-lt"/>
                <a:cs typeface="+mn-lt"/>
              </a:rPr>
              <a:t>Convertir audio y video en diversos formatos.</a:t>
            </a:r>
            <a:endParaRPr lang="es-ES" b="1">
              <a:solidFill>
                <a:schemeClr val="accent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s-ES" b="1" dirty="0">
                <a:solidFill>
                  <a:schemeClr val="accent1"/>
                </a:solidFill>
                <a:ea typeface="+mn-lt"/>
                <a:cs typeface="+mn-lt"/>
              </a:rPr>
              <a:t>Combinar canciones. Grabar voz y video.</a:t>
            </a:r>
            <a:endParaRPr lang="es-ES" b="1">
              <a:solidFill>
                <a:schemeClr val="accent1"/>
              </a:solidFill>
            </a:endParaRPr>
          </a:p>
          <a:p>
            <a:pPr algn="l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7372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AAD833-D340-4C29-90FC-EFF1CE4B6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Recursos en curso y a los hechos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FBCCC1-3DD1-4A2D-9188-DDB816558C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4335" y="2222287"/>
            <a:ext cx="5200250" cy="1022084"/>
          </a:xfrm>
        </p:spPr>
        <p:txBody>
          <a:bodyPr/>
          <a:lstStyle/>
          <a:p>
            <a:r>
              <a:rPr lang="es-ES" sz="2000" b="1"/>
              <a:t>De la adecuación de acceso a la realidad de la asincronía</a:t>
            </a:r>
          </a:p>
          <a:p>
            <a:endParaRPr lang="es-ES"/>
          </a:p>
        </p:txBody>
      </p:sp>
      <p:graphicFrame>
        <p:nvGraphicFramePr>
          <p:cNvPr id="5" name="Diagrama 5">
            <a:extLst>
              <a:ext uri="{FF2B5EF4-FFF2-40B4-BE49-F238E27FC236}">
                <a16:creationId xmlns:a16="http://schemas.microsoft.com/office/drawing/2014/main" id="{4197BA3B-7CD3-4390-8B90-5C53F81728B0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88075" y="2222500"/>
          <a:ext cx="5194300" cy="3638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9" name="CuadroTexto 48">
            <a:extLst>
              <a:ext uri="{FF2B5EF4-FFF2-40B4-BE49-F238E27FC236}">
                <a16:creationId xmlns:a16="http://schemas.microsoft.com/office/drawing/2014/main" id="{198A542A-3C83-4E4D-92AB-E811E275E7EE}"/>
              </a:ext>
            </a:extLst>
          </p:cNvPr>
          <p:cNvSpPr txBox="1"/>
          <p:nvPr/>
        </p:nvSpPr>
        <p:spPr>
          <a:xfrm>
            <a:off x="526212" y="3243532"/>
            <a:ext cx="5331123" cy="2585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ea typeface="+mn-lt"/>
                <a:cs typeface="+mn-lt"/>
                <a:hlinkClick r:id="rId7"/>
              </a:rPr>
              <a:t>https://valijas.ceibal.edu.uy/</a:t>
            </a:r>
            <a:endParaRPr lang="es-ES"/>
          </a:p>
          <a:p>
            <a:pPr marL="285750" indent="-285750">
              <a:buFont typeface="Arial"/>
              <a:buChar char="•"/>
            </a:pPr>
            <a:r>
              <a:rPr lang="es-ES" b="1">
                <a:solidFill>
                  <a:schemeClr val="accent1"/>
                </a:solidFill>
                <a:ea typeface="+mn-lt"/>
                <a:cs typeface="+mn-lt"/>
              </a:rPr>
              <a:t>Grabar pistas de audio en vivo.</a:t>
            </a:r>
            <a:endParaRPr lang="es-ES" b="1">
              <a:solidFill>
                <a:schemeClr val="accent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s-ES" b="1" dirty="0">
                <a:solidFill>
                  <a:schemeClr val="accent1"/>
                </a:solidFill>
                <a:ea typeface="+mn-lt"/>
                <a:cs typeface="+mn-lt"/>
              </a:rPr>
              <a:t>Subir y editar archivos audios como </a:t>
            </a:r>
            <a:r>
              <a:rPr lang="es-ES" b="1" err="1">
                <a:solidFill>
                  <a:schemeClr val="accent1"/>
                </a:solidFill>
                <a:ea typeface="+mn-lt"/>
                <a:cs typeface="+mn-lt"/>
              </a:rPr>
              <a:t>wav</a:t>
            </a:r>
            <a:r>
              <a:rPr lang="es-ES" b="1" dirty="0">
                <a:solidFill>
                  <a:schemeClr val="accent1"/>
                </a:solidFill>
                <a:ea typeface="+mn-lt"/>
                <a:cs typeface="+mn-lt"/>
              </a:rPr>
              <a:t>, </a:t>
            </a:r>
            <a:r>
              <a:rPr lang="es-ES" b="1" err="1">
                <a:solidFill>
                  <a:schemeClr val="accent1"/>
                </a:solidFill>
                <a:ea typeface="+mn-lt"/>
                <a:cs typeface="+mn-lt"/>
              </a:rPr>
              <a:t>aiff</a:t>
            </a:r>
            <a:r>
              <a:rPr lang="es-ES" b="1" dirty="0">
                <a:solidFill>
                  <a:schemeClr val="accent1"/>
                </a:solidFill>
                <a:ea typeface="+mn-lt"/>
                <a:cs typeface="+mn-lt"/>
              </a:rPr>
              <a:t>, </a:t>
            </a:r>
            <a:r>
              <a:rPr lang="es-ES" b="1" err="1">
                <a:solidFill>
                  <a:schemeClr val="accent1"/>
                </a:solidFill>
                <a:ea typeface="+mn-lt"/>
                <a:cs typeface="+mn-lt"/>
              </a:rPr>
              <a:t>flac</a:t>
            </a:r>
            <a:r>
              <a:rPr lang="es-ES" b="1" dirty="0">
                <a:solidFill>
                  <a:schemeClr val="accent1"/>
                </a:solidFill>
                <a:ea typeface="+mn-lt"/>
                <a:cs typeface="+mn-lt"/>
              </a:rPr>
              <a:t>, mp2, mp3 y Ogg </a:t>
            </a:r>
            <a:r>
              <a:rPr lang="es-ES" b="1" err="1">
                <a:solidFill>
                  <a:schemeClr val="accent1"/>
                </a:solidFill>
                <a:ea typeface="+mn-lt"/>
                <a:cs typeface="+mn-lt"/>
              </a:rPr>
              <a:t>Vorbis</a:t>
            </a:r>
            <a:r>
              <a:rPr lang="es-ES" b="1" dirty="0">
                <a:solidFill>
                  <a:schemeClr val="accent1"/>
                </a:solidFill>
                <a:ea typeface="+mn-lt"/>
                <a:cs typeface="+mn-lt"/>
              </a:rPr>
              <a:t>.</a:t>
            </a:r>
            <a:endParaRPr lang="es-ES" b="1">
              <a:solidFill>
                <a:schemeClr val="accent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s-ES" b="1" dirty="0">
                <a:solidFill>
                  <a:schemeClr val="accent1"/>
                </a:solidFill>
                <a:ea typeface="+mn-lt"/>
                <a:cs typeface="+mn-lt"/>
              </a:rPr>
              <a:t>Mezclar varias pistas de audio.</a:t>
            </a:r>
            <a:endParaRPr lang="es-ES" b="1">
              <a:solidFill>
                <a:schemeClr val="accent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s-ES" b="1" dirty="0">
                <a:solidFill>
                  <a:schemeClr val="accent1"/>
                </a:solidFill>
                <a:ea typeface="+mn-lt"/>
                <a:cs typeface="+mn-lt"/>
              </a:rPr>
              <a:t>Modificar el tono y la velocidad de una grabación.</a:t>
            </a:r>
            <a:endParaRPr lang="es-ES" b="1">
              <a:solidFill>
                <a:schemeClr val="accent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s-ES" b="1" dirty="0">
                <a:solidFill>
                  <a:schemeClr val="accent1"/>
                </a:solidFill>
                <a:ea typeface="+mn-lt"/>
                <a:cs typeface="+mn-lt"/>
              </a:rPr>
              <a:t>Incluir efectos de sonido.</a:t>
            </a:r>
            <a:endParaRPr lang="es-ES" b="1" dirty="0">
              <a:solidFill>
                <a:schemeClr val="accent1"/>
              </a:solidFill>
            </a:endParaRPr>
          </a:p>
          <a:p>
            <a:pPr algn="l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71682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AAD833-D340-4C29-90FC-EFF1CE4B6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Recursos en curso y a los hechos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FBCCC1-3DD1-4A2D-9188-DDB816558C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4335" y="2222287"/>
            <a:ext cx="5200250" cy="978952"/>
          </a:xfrm>
        </p:spPr>
        <p:txBody>
          <a:bodyPr/>
          <a:lstStyle/>
          <a:p>
            <a:r>
              <a:rPr lang="es-ES" sz="2000" b="1" dirty="0"/>
              <a:t>De la adecuación de acceso a la realidad de la asincronía</a:t>
            </a:r>
          </a:p>
          <a:p>
            <a:endParaRPr lang="es-ES"/>
          </a:p>
        </p:txBody>
      </p:sp>
      <p:graphicFrame>
        <p:nvGraphicFramePr>
          <p:cNvPr id="5" name="Diagrama 5">
            <a:extLst>
              <a:ext uri="{FF2B5EF4-FFF2-40B4-BE49-F238E27FC236}">
                <a16:creationId xmlns:a16="http://schemas.microsoft.com/office/drawing/2014/main" id="{4197BA3B-7CD3-4390-8B90-5C53F81728B0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88075" y="2222500"/>
          <a:ext cx="5194300" cy="3638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7" name="CuadroTexto 76">
            <a:extLst>
              <a:ext uri="{FF2B5EF4-FFF2-40B4-BE49-F238E27FC236}">
                <a16:creationId xmlns:a16="http://schemas.microsoft.com/office/drawing/2014/main" id="{C43A62A1-44EB-4047-BD5B-4AC9AAEBDFC5}"/>
              </a:ext>
            </a:extLst>
          </p:cNvPr>
          <p:cNvSpPr txBox="1"/>
          <p:nvPr/>
        </p:nvSpPr>
        <p:spPr>
          <a:xfrm>
            <a:off x="396815" y="3804249"/>
            <a:ext cx="5374256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ea typeface="+mn-lt"/>
                <a:cs typeface="+mn-lt"/>
                <a:hlinkClick r:id="rId7"/>
              </a:rPr>
              <a:t>https://valijas.ceibal.edu.uy/</a:t>
            </a:r>
            <a:endParaRPr lang="es-ES"/>
          </a:p>
          <a:p>
            <a:pPr marL="285750" indent="-285750">
              <a:buFont typeface="Arial"/>
              <a:buChar char="•"/>
            </a:pPr>
            <a:r>
              <a:rPr lang="es-ES" b="1" dirty="0">
                <a:solidFill>
                  <a:schemeClr val="accent1"/>
                </a:solidFill>
                <a:ea typeface="+mn-lt"/>
                <a:cs typeface="+mn-lt"/>
              </a:rPr>
              <a:t>Hacer ediciones básicas como cortar, pegar, mezclar y agregar efectos (amplificación, etc.).</a:t>
            </a:r>
            <a:endParaRPr lang="es-ES" b="1">
              <a:solidFill>
                <a:schemeClr val="accent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s-ES" b="1" dirty="0">
                <a:solidFill>
                  <a:schemeClr val="accent1"/>
                </a:solidFill>
                <a:ea typeface="+mn-lt"/>
                <a:cs typeface="+mn-lt"/>
              </a:rPr>
              <a:t>Grabar audio desde el micrófono de la computadora.</a:t>
            </a:r>
            <a:endParaRPr lang="es-ES" b="1">
              <a:solidFill>
                <a:schemeClr val="accent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s-ES" b="1" dirty="0">
                <a:solidFill>
                  <a:schemeClr val="accent1"/>
                </a:solidFill>
                <a:ea typeface="+mn-lt"/>
                <a:cs typeface="+mn-lt"/>
              </a:rPr>
              <a:t>Descargar y compartir los audios editados.</a:t>
            </a:r>
            <a:endParaRPr lang="es-ES" b="1" dirty="0">
              <a:solidFill>
                <a:schemeClr val="accent1"/>
              </a:solidFill>
            </a:endParaRPr>
          </a:p>
          <a:p>
            <a:endParaRPr lang="es-ES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954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AAD833-D340-4C29-90FC-EFF1CE4B6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Recursos en curso y a los hechos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FBCCC1-3DD1-4A2D-9188-DDB816558C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4335" y="2222287"/>
            <a:ext cx="5200250" cy="978952"/>
          </a:xfrm>
        </p:spPr>
        <p:txBody>
          <a:bodyPr/>
          <a:lstStyle/>
          <a:p>
            <a:r>
              <a:rPr lang="es-ES" sz="2000" b="1" dirty="0"/>
              <a:t>De la adecuación de acceso a la realidad de la asincronía</a:t>
            </a:r>
          </a:p>
          <a:p>
            <a:endParaRPr lang="es-ES"/>
          </a:p>
        </p:txBody>
      </p:sp>
      <p:graphicFrame>
        <p:nvGraphicFramePr>
          <p:cNvPr id="5" name="Diagrama 5">
            <a:extLst>
              <a:ext uri="{FF2B5EF4-FFF2-40B4-BE49-F238E27FC236}">
                <a16:creationId xmlns:a16="http://schemas.microsoft.com/office/drawing/2014/main" id="{4197BA3B-7CD3-4390-8B90-5C53F81728B0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88075" y="2222500"/>
          <a:ext cx="5194300" cy="3638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7" name="CuadroTexto 76">
            <a:extLst>
              <a:ext uri="{FF2B5EF4-FFF2-40B4-BE49-F238E27FC236}">
                <a16:creationId xmlns:a16="http://schemas.microsoft.com/office/drawing/2014/main" id="{C43A62A1-44EB-4047-BD5B-4AC9AAEBDFC5}"/>
              </a:ext>
            </a:extLst>
          </p:cNvPr>
          <p:cNvSpPr txBox="1"/>
          <p:nvPr/>
        </p:nvSpPr>
        <p:spPr>
          <a:xfrm>
            <a:off x="396815" y="3214777"/>
            <a:ext cx="5374256" cy="2585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u="sng" dirty="0">
                <a:ea typeface="+mn-lt"/>
                <a:cs typeface="+mn-lt"/>
                <a:hlinkClick r:id="rId7"/>
              </a:rPr>
              <a:t>https://abilityconnect.ua.es/listenall</a:t>
            </a:r>
            <a:endParaRPr lang="es-ES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s-ES" b="1" dirty="0">
                <a:solidFill>
                  <a:srgbClr val="00C6BB"/>
                </a:solidFill>
                <a:ea typeface="+mn-lt"/>
                <a:cs typeface="+mn-lt"/>
              </a:rPr>
              <a:t>Reconocimiento de voz en tiempo real</a:t>
            </a:r>
            <a:endParaRPr lang="es-ES" b="1" dirty="0">
              <a:solidFill>
                <a:srgbClr val="00C6BB"/>
              </a:solidFill>
            </a:endParaRPr>
          </a:p>
          <a:p>
            <a:pPr>
              <a:buFont typeface="Arial"/>
              <a:buChar char="•"/>
            </a:pPr>
            <a:r>
              <a:rPr lang="es-ES" b="1" dirty="0">
                <a:solidFill>
                  <a:srgbClr val="00C6BB"/>
                </a:solidFill>
                <a:ea typeface="+mn-lt"/>
                <a:cs typeface="+mn-lt"/>
              </a:rPr>
              <a:t>Texto estructurado</a:t>
            </a:r>
            <a:endParaRPr lang="es-ES" b="1" dirty="0">
              <a:solidFill>
                <a:srgbClr val="00C6BB"/>
              </a:solidFill>
            </a:endParaRPr>
          </a:p>
          <a:p>
            <a:pPr>
              <a:buFont typeface="Arial"/>
              <a:buChar char="•"/>
            </a:pPr>
            <a:r>
              <a:rPr lang="es-ES" b="1" dirty="0">
                <a:solidFill>
                  <a:srgbClr val="00C6BB"/>
                </a:solidFill>
                <a:ea typeface="+mn-lt"/>
                <a:cs typeface="+mn-lt"/>
              </a:rPr>
              <a:t>Micrófonos externos</a:t>
            </a:r>
            <a:endParaRPr lang="es-ES" b="1" dirty="0">
              <a:solidFill>
                <a:srgbClr val="00C6BB"/>
              </a:solidFill>
            </a:endParaRPr>
          </a:p>
          <a:p>
            <a:pPr>
              <a:buFont typeface="Arial"/>
              <a:buChar char="•"/>
            </a:pPr>
            <a:r>
              <a:rPr lang="es-ES" b="1" dirty="0">
                <a:solidFill>
                  <a:srgbClr val="00C6BB"/>
                </a:solidFill>
                <a:ea typeface="+mn-lt"/>
                <a:cs typeface="+mn-lt"/>
              </a:rPr>
              <a:t>Crea y edita documentos</a:t>
            </a:r>
            <a:endParaRPr lang="es-ES" b="1" dirty="0">
              <a:solidFill>
                <a:srgbClr val="00C6BB"/>
              </a:solidFill>
            </a:endParaRPr>
          </a:p>
          <a:p>
            <a:pPr>
              <a:buFont typeface="Arial"/>
              <a:buChar char="•"/>
            </a:pPr>
            <a:r>
              <a:rPr lang="es-ES" b="1" dirty="0">
                <a:solidFill>
                  <a:srgbClr val="00C6BB"/>
                </a:solidFill>
                <a:ea typeface="+mn-lt"/>
                <a:cs typeface="+mn-lt"/>
              </a:rPr>
              <a:t>Configura tipo y tamaño de fuente</a:t>
            </a:r>
            <a:endParaRPr lang="es-ES" b="1" dirty="0">
              <a:solidFill>
                <a:srgbClr val="00C6BB"/>
              </a:solidFill>
            </a:endParaRPr>
          </a:p>
          <a:p>
            <a:pPr>
              <a:buFont typeface="Arial"/>
              <a:buChar char="•"/>
            </a:pPr>
            <a:r>
              <a:rPr lang="es-ES" b="1" dirty="0">
                <a:solidFill>
                  <a:srgbClr val="00C6BB"/>
                </a:solidFill>
                <a:ea typeface="+mn-lt"/>
                <a:cs typeface="+mn-lt"/>
              </a:rPr>
              <a:t>Configura el contraste del texto y el fondo</a:t>
            </a:r>
            <a:endParaRPr lang="es-ES" b="1" dirty="0">
              <a:solidFill>
                <a:srgbClr val="00C6BB"/>
              </a:solidFill>
            </a:endParaRPr>
          </a:p>
          <a:p>
            <a:pPr>
              <a:buFont typeface="Arial"/>
              <a:buChar char="•"/>
            </a:pPr>
            <a:r>
              <a:rPr lang="es-ES" b="1" dirty="0">
                <a:solidFill>
                  <a:srgbClr val="00C6BB"/>
                </a:solidFill>
                <a:ea typeface="+mn-lt"/>
                <a:cs typeface="+mn-lt"/>
              </a:rPr>
              <a:t>Configura como se estructura el contenido</a:t>
            </a:r>
            <a:endParaRPr lang="es-ES" b="1" dirty="0">
              <a:solidFill>
                <a:srgbClr val="00C6BB"/>
              </a:solidFill>
            </a:endParaRPr>
          </a:p>
          <a:p>
            <a:endParaRPr lang="es-ES" b="1" dirty="0">
              <a:solidFill>
                <a:srgbClr val="00C6B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1261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Application>Microsoft Office PowerPoint</Application>
  <PresentationFormat>Panorámica</PresentationFormat>
  <Slides>9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Quotable</vt:lpstr>
      <vt:lpstr>EL AUDIO COMO SOPORTE</vt:lpstr>
      <vt:lpstr>Contexto de aplicación</vt:lpstr>
      <vt:lpstr>Actividad concreta</vt:lpstr>
      <vt:lpstr>Adecuación de acceso</vt:lpstr>
      <vt:lpstr>Fundamentación de uso hoy</vt:lpstr>
      <vt:lpstr>Recursos en curso y a los hechos</vt:lpstr>
      <vt:lpstr>Recursos en curso y a los hechos</vt:lpstr>
      <vt:lpstr>Recursos en curso y a los hechos</vt:lpstr>
      <vt:lpstr>Recursos en curso y a los hechos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revision>111</cp:revision>
  <dcterms:created xsi:type="dcterms:W3CDTF">2020-04-16T13:15:07Z</dcterms:created>
  <dcterms:modified xsi:type="dcterms:W3CDTF">2020-04-30T18:46:56Z</dcterms:modified>
</cp:coreProperties>
</file>