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89" r:id="rId2"/>
    <p:sldId id="343" r:id="rId3"/>
    <p:sldId id="344" r:id="rId4"/>
    <p:sldId id="356" r:id="rId5"/>
    <p:sldId id="357" r:id="rId6"/>
    <p:sldId id="358" r:id="rId7"/>
    <p:sldId id="362" r:id="rId8"/>
    <p:sldId id="361" r:id="rId9"/>
    <p:sldId id="359" r:id="rId10"/>
    <p:sldId id="364" r:id="rId11"/>
    <p:sldId id="363" r:id="rId12"/>
    <p:sldId id="360" r:id="rId13"/>
    <p:sldId id="262" r:id="rId14"/>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3" d="100"/>
          <a:sy n="53" d="100"/>
        </p:scale>
        <p:origin x="102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FA6207-2487-41CF-B3A1-9C12E39219EA}" type="datetimeFigureOut">
              <a:rPr lang="es-AR" smtClean="0"/>
              <a:pPr/>
              <a:t>10/6/2021</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0E10B0-525C-4648-A29C-74E9C1BFFE70}" type="slidenum">
              <a:rPr lang="es-AR" smtClean="0"/>
              <a:pPr/>
              <a:t>‹Nº›</a:t>
            </a:fld>
            <a:endParaRPr lang="es-A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AR"/>
          </a:p>
        </p:txBody>
      </p:sp>
      <p:sp>
        <p:nvSpPr>
          <p:cNvPr id="4" name="3 Marcador de fecha"/>
          <p:cNvSpPr>
            <a:spLocks noGrp="1"/>
          </p:cNvSpPr>
          <p:nvPr>
            <p:ph type="dt" sz="half" idx="10"/>
          </p:nvPr>
        </p:nvSpPr>
        <p:spPr/>
        <p:txBody>
          <a:bodyPr/>
          <a:lstStyle/>
          <a:p>
            <a:fld id="{1B5D4BD3-2B61-4046-AF48-70B17FB2D82F}" type="datetimeFigureOut">
              <a:rPr lang="es-AR" smtClean="0"/>
              <a:pPr/>
              <a:t>10/6/2021</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E9FEA7C0-9AF9-4635-BD8D-FAA5ABC6ECAE}"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1B5D4BD3-2B61-4046-AF48-70B17FB2D82F}" type="datetimeFigureOut">
              <a:rPr lang="es-AR" smtClean="0"/>
              <a:pPr/>
              <a:t>10/6/2021</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E9FEA7C0-9AF9-4635-BD8D-FAA5ABC6ECAE}"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1B5D4BD3-2B61-4046-AF48-70B17FB2D82F}" type="datetimeFigureOut">
              <a:rPr lang="es-AR" smtClean="0"/>
              <a:pPr/>
              <a:t>10/6/2021</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E9FEA7C0-9AF9-4635-BD8D-FAA5ABC6ECAE}"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1B5D4BD3-2B61-4046-AF48-70B17FB2D82F}" type="datetimeFigureOut">
              <a:rPr lang="es-AR" smtClean="0"/>
              <a:pPr/>
              <a:t>10/6/2021</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E9FEA7C0-9AF9-4635-BD8D-FAA5ABC6ECAE}"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1B5D4BD3-2B61-4046-AF48-70B17FB2D82F}" type="datetimeFigureOut">
              <a:rPr lang="es-AR" smtClean="0"/>
              <a:pPr/>
              <a:t>10/6/2021</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E9FEA7C0-9AF9-4635-BD8D-FAA5ABC6ECAE}" type="slidenum">
              <a:rPr lang="es-AR" smtClean="0"/>
              <a:pPr/>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fecha"/>
          <p:cNvSpPr>
            <a:spLocks noGrp="1"/>
          </p:cNvSpPr>
          <p:nvPr>
            <p:ph type="dt" sz="half" idx="10"/>
          </p:nvPr>
        </p:nvSpPr>
        <p:spPr/>
        <p:txBody>
          <a:bodyPr/>
          <a:lstStyle/>
          <a:p>
            <a:fld id="{1B5D4BD3-2B61-4046-AF48-70B17FB2D82F}" type="datetimeFigureOut">
              <a:rPr lang="es-AR" smtClean="0"/>
              <a:pPr/>
              <a:t>10/6/2021</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E9FEA7C0-9AF9-4635-BD8D-FAA5ABC6ECAE}"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6 Marcador de fecha"/>
          <p:cNvSpPr>
            <a:spLocks noGrp="1"/>
          </p:cNvSpPr>
          <p:nvPr>
            <p:ph type="dt" sz="half" idx="10"/>
          </p:nvPr>
        </p:nvSpPr>
        <p:spPr/>
        <p:txBody>
          <a:bodyPr/>
          <a:lstStyle/>
          <a:p>
            <a:fld id="{1B5D4BD3-2B61-4046-AF48-70B17FB2D82F}" type="datetimeFigureOut">
              <a:rPr lang="es-AR" smtClean="0"/>
              <a:pPr/>
              <a:t>10/6/2021</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E9FEA7C0-9AF9-4635-BD8D-FAA5ABC6ECAE}"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fecha"/>
          <p:cNvSpPr>
            <a:spLocks noGrp="1"/>
          </p:cNvSpPr>
          <p:nvPr>
            <p:ph type="dt" sz="half" idx="10"/>
          </p:nvPr>
        </p:nvSpPr>
        <p:spPr/>
        <p:txBody>
          <a:bodyPr/>
          <a:lstStyle/>
          <a:p>
            <a:fld id="{1B5D4BD3-2B61-4046-AF48-70B17FB2D82F}" type="datetimeFigureOut">
              <a:rPr lang="es-AR" smtClean="0"/>
              <a:pPr/>
              <a:t>10/6/2021</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E9FEA7C0-9AF9-4635-BD8D-FAA5ABC6ECAE}"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B5D4BD3-2B61-4046-AF48-70B17FB2D82F}" type="datetimeFigureOut">
              <a:rPr lang="es-AR" smtClean="0"/>
              <a:pPr/>
              <a:t>10/6/2021</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E9FEA7C0-9AF9-4635-BD8D-FAA5ABC6ECAE}"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B5D4BD3-2B61-4046-AF48-70B17FB2D82F}" type="datetimeFigureOut">
              <a:rPr lang="es-AR" smtClean="0"/>
              <a:pPr/>
              <a:t>10/6/2021</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E9FEA7C0-9AF9-4635-BD8D-FAA5ABC6ECAE}"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B5D4BD3-2B61-4046-AF48-70B17FB2D82F}" type="datetimeFigureOut">
              <a:rPr lang="es-AR" smtClean="0"/>
              <a:pPr/>
              <a:t>10/6/2021</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E9FEA7C0-9AF9-4635-BD8D-FAA5ABC6ECAE}" type="slidenum">
              <a:rPr lang="es-AR" smtClean="0"/>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5D4BD3-2B61-4046-AF48-70B17FB2D82F}" type="datetimeFigureOut">
              <a:rPr lang="es-AR" smtClean="0"/>
              <a:pPr/>
              <a:t>10/6/2021</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FEA7C0-9AF9-4635-BD8D-FAA5ABC6ECAE}"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uruguayeduca.anep.edu.uy/recursos-educativos/2447" TargetMode="External"/><Relationship Id="rId2" Type="http://schemas.openxmlformats.org/officeDocument/2006/relationships/hyperlink" Target="https://view.genial.ly/5ed2bc8d27818811dbd27fed/dossier-que-desinfectante-puedo-usa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normasapa.com/como-hacer-referencias-bibliografia-en-normas-apa/" TargetMode="External"/><Relationship Id="rId2" Type="http://schemas.openxmlformats.org/officeDocument/2006/relationships/hyperlink" Target="http://www.utu.edu.uy/utu/inicio/2015/noviembre/isologotipo.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texto"/>
          <p:cNvSpPr>
            <a:spLocks noGrp="1"/>
          </p:cNvSpPr>
          <p:nvPr>
            <p:ph type="body" idx="1"/>
          </p:nvPr>
        </p:nvSpPr>
        <p:spPr>
          <a:xfrm>
            <a:off x="762000" y="2133600"/>
            <a:ext cx="7772400" cy="1500187"/>
          </a:xfrm>
        </p:spPr>
        <p:txBody>
          <a:bodyPr>
            <a:normAutofit/>
          </a:bodyPr>
          <a:lstStyle/>
          <a:p>
            <a:pPr algn="ctr"/>
            <a:r>
              <a:rPr lang="es-AR" sz="4400" b="1" dirty="0">
                <a:solidFill>
                  <a:schemeClr val="accent6"/>
                </a:solidFill>
                <a:latin typeface="Ink Free" pitchFamily="66" charset="0"/>
              </a:rPr>
              <a:t>Taller de Preparación de la Muestra para Análisis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b="1" dirty="0">
                <a:solidFill>
                  <a:srgbClr val="002060"/>
                </a:solidFill>
                <a:latin typeface="Ink Free" pitchFamily="66" charset="0"/>
              </a:rPr>
              <a:t>Cita parafraseada</a:t>
            </a:r>
          </a:p>
        </p:txBody>
      </p:sp>
      <p:sp>
        <p:nvSpPr>
          <p:cNvPr id="5" name="4 Rectángulo"/>
          <p:cNvSpPr/>
          <p:nvPr/>
        </p:nvSpPr>
        <p:spPr>
          <a:xfrm>
            <a:off x="4453217" y="3244334"/>
            <a:ext cx="237566" cy="369332"/>
          </a:xfrm>
          <a:prstGeom prst="rect">
            <a:avLst/>
          </a:prstGeom>
        </p:spPr>
        <p:txBody>
          <a:bodyPr wrap="none">
            <a:spAutoFit/>
          </a:bodyPr>
          <a:lstStyle/>
          <a:p>
            <a:r>
              <a:rPr lang="es-AR" dirty="0"/>
              <a:t> </a:t>
            </a:r>
          </a:p>
        </p:txBody>
      </p:sp>
      <p:pic>
        <p:nvPicPr>
          <p:cNvPr id="35842" name="Picture 2" descr="http://aulas.uruguayeduca.edu.uy/pluginfile.php/76856/mod_book/chapter/9342/Cita_par%C3%A1frasis1.png"/>
          <p:cNvPicPr>
            <a:picLocks noChangeAspect="1" noChangeArrowheads="1"/>
          </p:cNvPicPr>
          <p:nvPr/>
        </p:nvPicPr>
        <p:blipFill>
          <a:blip r:embed="rId2"/>
          <a:srcRect/>
          <a:stretch>
            <a:fillRect/>
          </a:stretch>
        </p:blipFill>
        <p:spPr bwMode="auto">
          <a:xfrm>
            <a:off x="762000" y="1600200"/>
            <a:ext cx="7458075" cy="3124201"/>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b="1" dirty="0">
                <a:solidFill>
                  <a:srgbClr val="002060"/>
                </a:solidFill>
                <a:latin typeface="Ink Free" pitchFamily="66" charset="0"/>
              </a:rPr>
              <a:t>Cita parafraseada</a:t>
            </a:r>
          </a:p>
        </p:txBody>
      </p:sp>
      <p:sp>
        <p:nvSpPr>
          <p:cNvPr id="5" name="4 Rectángulo"/>
          <p:cNvSpPr/>
          <p:nvPr/>
        </p:nvSpPr>
        <p:spPr>
          <a:xfrm>
            <a:off x="4453217" y="3244334"/>
            <a:ext cx="237566" cy="369332"/>
          </a:xfrm>
          <a:prstGeom prst="rect">
            <a:avLst/>
          </a:prstGeom>
        </p:spPr>
        <p:txBody>
          <a:bodyPr wrap="none">
            <a:spAutoFit/>
          </a:bodyPr>
          <a:lstStyle/>
          <a:p>
            <a:r>
              <a:rPr lang="es-AR" dirty="0"/>
              <a:t> </a:t>
            </a:r>
          </a:p>
        </p:txBody>
      </p:sp>
      <p:pic>
        <p:nvPicPr>
          <p:cNvPr id="33794" name="Picture 2" descr="http://aulas.uruguayeduca.edu.uy/pluginfile.php/76856/mod_book/chapter/9342/Cita_par%C3%A1frasis.png"/>
          <p:cNvPicPr>
            <a:picLocks noChangeAspect="1" noChangeArrowheads="1"/>
          </p:cNvPicPr>
          <p:nvPr/>
        </p:nvPicPr>
        <p:blipFill>
          <a:blip r:embed="rId2"/>
          <a:srcRect/>
          <a:stretch>
            <a:fillRect/>
          </a:stretch>
        </p:blipFill>
        <p:spPr bwMode="auto">
          <a:xfrm>
            <a:off x="990600" y="1600200"/>
            <a:ext cx="7172325" cy="277177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b="1" dirty="0">
                <a:solidFill>
                  <a:srgbClr val="002060"/>
                </a:solidFill>
                <a:latin typeface="Ink Free" pitchFamily="66" charset="0"/>
              </a:rPr>
              <a:t>Cita de cita</a:t>
            </a:r>
          </a:p>
        </p:txBody>
      </p:sp>
      <p:sp>
        <p:nvSpPr>
          <p:cNvPr id="7" name="6 Marcador de contenido"/>
          <p:cNvSpPr>
            <a:spLocks noGrp="1"/>
          </p:cNvSpPr>
          <p:nvPr>
            <p:ph idx="1"/>
          </p:nvPr>
        </p:nvSpPr>
        <p:spPr/>
        <p:txBody>
          <a:bodyPr>
            <a:normAutofit/>
          </a:bodyPr>
          <a:lstStyle/>
          <a:p>
            <a:pPr algn="just"/>
            <a:r>
              <a:rPr lang="es-ES" dirty="0">
                <a:latin typeface="Cambria Math" pitchFamily="18" charset="0"/>
                <a:ea typeface="Cambria Math" pitchFamily="18" charset="0"/>
              </a:rPr>
              <a:t>En el caso de </a:t>
            </a:r>
            <a:r>
              <a:rPr lang="es-ES" b="1" i="1" dirty="0">
                <a:latin typeface="Cambria Math" pitchFamily="18" charset="0"/>
                <a:ea typeface="Cambria Math" pitchFamily="18" charset="0"/>
              </a:rPr>
              <a:t>cita de cita</a:t>
            </a:r>
            <a:r>
              <a:rPr lang="es-ES" dirty="0">
                <a:latin typeface="Cambria Math" pitchFamily="18" charset="0"/>
                <a:ea typeface="Cambria Math" pitchFamily="18" charset="0"/>
              </a:rPr>
              <a:t>, citamos la idea de un autor que es citado por otro.</a:t>
            </a:r>
          </a:p>
          <a:p>
            <a:pPr algn="just"/>
            <a:r>
              <a:rPr lang="es-ES" dirty="0">
                <a:latin typeface="Cambria Math" pitchFamily="18" charset="0"/>
                <a:ea typeface="Cambria Math" pitchFamily="18" charset="0"/>
              </a:rPr>
              <a:t>Ejemplo:</a:t>
            </a:r>
          </a:p>
          <a:p>
            <a:pPr lvl="1" algn="just"/>
            <a:r>
              <a:rPr lang="es-AR" dirty="0">
                <a:latin typeface="Cambria Math" pitchFamily="18" charset="0"/>
                <a:ea typeface="Cambria Math" pitchFamily="18" charset="0"/>
              </a:rPr>
              <a:t>Freud (como se citó en Cáceres, 2009) o </a:t>
            </a:r>
          </a:p>
          <a:p>
            <a:pPr lvl="1" algn="just"/>
            <a:r>
              <a:rPr lang="es-AR" dirty="0">
                <a:latin typeface="Cambria Math" pitchFamily="18" charset="0"/>
                <a:ea typeface="Cambria Math" pitchFamily="18" charset="0"/>
              </a:rPr>
              <a:t>(Freud como se citó en Cáceres, 2009)</a:t>
            </a:r>
          </a:p>
        </p:txBody>
      </p:sp>
      <p:sp>
        <p:nvSpPr>
          <p:cNvPr id="5" name="4 Rectángulo"/>
          <p:cNvSpPr/>
          <p:nvPr/>
        </p:nvSpPr>
        <p:spPr>
          <a:xfrm>
            <a:off x="4453217" y="3244334"/>
            <a:ext cx="237566" cy="369332"/>
          </a:xfrm>
          <a:prstGeom prst="rect">
            <a:avLst/>
          </a:prstGeom>
        </p:spPr>
        <p:txBody>
          <a:bodyPr wrap="none">
            <a:spAutoFit/>
          </a:bodyPr>
          <a:lstStyle/>
          <a:p>
            <a:r>
              <a:rPr lang="es-AR"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b="1" dirty="0">
                <a:latin typeface="Ink Free" pitchFamily="66" charset="0"/>
              </a:rPr>
              <a:t>Créditos</a:t>
            </a:r>
          </a:p>
        </p:txBody>
      </p:sp>
      <p:sp>
        <p:nvSpPr>
          <p:cNvPr id="3" name="2 Marcador de contenido"/>
          <p:cNvSpPr>
            <a:spLocks noGrp="1"/>
          </p:cNvSpPr>
          <p:nvPr>
            <p:ph idx="1"/>
          </p:nvPr>
        </p:nvSpPr>
        <p:spPr/>
        <p:txBody>
          <a:bodyPr>
            <a:normAutofit/>
          </a:bodyPr>
          <a:lstStyle/>
          <a:p>
            <a:r>
              <a:rPr lang="es-AR" sz="1800" dirty="0">
                <a:latin typeface="Cambria Math" pitchFamily="18" charset="0"/>
                <a:ea typeface="Cambria Math" pitchFamily="18" charset="0"/>
                <a:hlinkClick r:id="rId2"/>
              </a:rPr>
              <a:t>https://view.genial.ly/5ed2bc8d27818811dbd27fed/dossier-que-desinfectante-puedo-usar</a:t>
            </a:r>
            <a:endParaRPr lang="es-AR" sz="1800" dirty="0">
              <a:latin typeface="Cambria Math" pitchFamily="18" charset="0"/>
              <a:ea typeface="Cambria Math" pitchFamily="18" charset="0"/>
            </a:endParaRPr>
          </a:p>
          <a:p>
            <a:pPr algn="just"/>
            <a:r>
              <a:rPr lang="es-AR" sz="1800" dirty="0" err="1">
                <a:latin typeface="Cambria Math" pitchFamily="18" charset="0"/>
                <a:ea typeface="Cambria Math" pitchFamily="18" charset="0"/>
              </a:rPr>
              <a:t>Gatto</a:t>
            </a:r>
            <a:r>
              <a:rPr lang="es-AR" sz="1800" dirty="0">
                <a:latin typeface="Cambria Math" pitchFamily="18" charset="0"/>
                <a:ea typeface="Cambria Math" pitchFamily="18" charset="0"/>
              </a:rPr>
              <a:t>, A e Hirigoyen, A. (2018). Cómo enseñar a hacer citas. Portal Uruguay Educa. Recuperado de: </a:t>
            </a:r>
            <a:r>
              <a:rPr lang="es-AR" sz="1800" dirty="0">
                <a:latin typeface="Cambria Math" pitchFamily="18" charset="0"/>
                <a:ea typeface="Cambria Math" pitchFamily="18" charset="0"/>
                <a:hlinkClick r:id="rId3"/>
              </a:rPr>
              <a:t>https://uruguayeduca.anep.edu.uy/recursos-educativos/2447</a:t>
            </a:r>
            <a:endParaRPr lang="es-AR" sz="1800" dirty="0">
              <a:latin typeface="Cambria Math" pitchFamily="18" charset="0"/>
              <a:ea typeface="Cambria Math" pitchFamily="18" charset="0"/>
            </a:endParaRPr>
          </a:p>
          <a:p>
            <a:pPr algn="just"/>
            <a:endParaRPr lang="es-AR" sz="1800" dirty="0">
              <a:latin typeface="Cambria Math" pitchFamily="18" charset="0"/>
              <a:ea typeface="Cambria Math" pitchFamily="18" charset="0"/>
            </a:endParaRPr>
          </a:p>
          <a:p>
            <a:endParaRPr lang="es-AR" dirty="0">
              <a:latin typeface="Cambria Math" pitchFamily="18" charset="0"/>
              <a:ea typeface="Cambria Math" pitchFamily="18" charset="0"/>
            </a:endParaRPr>
          </a:p>
          <a:p>
            <a:pPr lvl="1"/>
            <a:endParaRPr lang="es-AR" dirty="0"/>
          </a:p>
          <a:p>
            <a:pPr lvl="1"/>
            <a:endParaRPr lang="es-AR" dirty="0"/>
          </a:p>
          <a:p>
            <a:pPr lvl="1"/>
            <a:endParaRPr lang="es-AR" dirty="0"/>
          </a:p>
          <a:p>
            <a:pPr lvl="1"/>
            <a:endParaRPr lang="es-AR" dirty="0"/>
          </a:p>
          <a:p>
            <a:pPr lvl="1"/>
            <a:endParaRPr lang="es-AR" dirty="0"/>
          </a:p>
          <a:p>
            <a:pPr lvl="1"/>
            <a:endParaRPr lang="es-AR" dirty="0"/>
          </a:p>
          <a:p>
            <a:pPr lvl="1"/>
            <a:endParaRPr lang="es-AR" dirty="0"/>
          </a:p>
          <a:p>
            <a:pPr lvl="1"/>
            <a:endParaRPr lang="es-AR" dirty="0"/>
          </a:p>
          <a:p>
            <a:pPr lvl="1"/>
            <a:endParaRPr lang="es-AR" dirty="0"/>
          </a:p>
          <a:p>
            <a:pPr lvl="1"/>
            <a:endParaRPr lang="es-AR" dirty="0"/>
          </a:p>
          <a:p>
            <a:pPr lvl="1"/>
            <a:endParaRPr lang="es-AR" dirty="0"/>
          </a:p>
          <a:p>
            <a:pPr lvl="1"/>
            <a:endParaRPr lang="es-AR" dirty="0"/>
          </a:p>
          <a:p>
            <a:pPr lvl="1"/>
            <a:endParaRPr lang="es-AR" dirty="0"/>
          </a:p>
          <a:p>
            <a:pPr lvl="1"/>
            <a:endParaRPr lang="es-A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b="1" dirty="0">
                <a:solidFill>
                  <a:srgbClr val="002060"/>
                </a:solidFill>
                <a:latin typeface="Ink Free" pitchFamily="66" charset="0"/>
              </a:rPr>
              <a:t>Informe</a:t>
            </a:r>
          </a:p>
        </p:txBody>
      </p:sp>
      <p:sp>
        <p:nvSpPr>
          <p:cNvPr id="7" name="6 Marcador de contenido"/>
          <p:cNvSpPr>
            <a:spLocks noGrp="1"/>
          </p:cNvSpPr>
          <p:nvPr>
            <p:ph idx="1"/>
          </p:nvPr>
        </p:nvSpPr>
        <p:spPr/>
        <p:txBody>
          <a:bodyPr>
            <a:normAutofit fontScale="32500" lnSpcReduction="20000"/>
          </a:bodyPr>
          <a:lstStyle/>
          <a:p>
            <a:pPr algn="just"/>
            <a:r>
              <a:rPr lang="es-AR" sz="4300" dirty="0">
                <a:latin typeface="Cambria Math" pitchFamily="18" charset="0"/>
                <a:ea typeface="Cambria Math" pitchFamily="18" charset="0"/>
              </a:rPr>
              <a:t>Carátula: título (Times New </a:t>
            </a:r>
            <a:r>
              <a:rPr lang="es-AR" sz="4300" dirty="0" err="1">
                <a:latin typeface="Cambria Math" pitchFamily="18" charset="0"/>
                <a:ea typeface="Cambria Math" pitchFamily="18" charset="0"/>
              </a:rPr>
              <a:t>Roman</a:t>
            </a:r>
            <a:r>
              <a:rPr lang="es-AR" sz="4300" dirty="0">
                <a:latin typeface="Cambria Math" pitchFamily="18" charset="0"/>
                <a:ea typeface="Cambria Math" pitchFamily="18" charset="0"/>
              </a:rPr>
              <a:t> 48, negrita, subrayado, centrado medio de la página), nombre del estudiante, asignatura, grupo, nombre del docente fecha de realización (Times New </a:t>
            </a:r>
            <a:r>
              <a:rPr lang="es-AR" sz="4300" dirty="0" err="1">
                <a:latin typeface="Cambria Math" pitchFamily="18" charset="0"/>
                <a:ea typeface="Cambria Math" pitchFamily="18" charset="0"/>
              </a:rPr>
              <a:t>Roman</a:t>
            </a:r>
            <a:r>
              <a:rPr lang="es-AR" sz="4300" dirty="0">
                <a:latin typeface="Cambria Math" pitchFamily="18" charset="0"/>
                <a:ea typeface="Cambria Math" pitchFamily="18" charset="0"/>
              </a:rPr>
              <a:t> 28, alineado a la izquierda en el ángulo inferior izquierdo). Deberá contener el </a:t>
            </a:r>
            <a:r>
              <a:rPr lang="es-AR" sz="4300" dirty="0">
                <a:latin typeface="Cambria Math" pitchFamily="18" charset="0"/>
                <a:ea typeface="Cambria Math" pitchFamily="18" charset="0"/>
                <a:hlinkClick r:id="rId2"/>
              </a:rPr>
              <a:t>l</a:t>
            </a:r>
            <a:r>
              <a:rPr lang="es-AR" sz="4300" dirty="0">
                <a:latin typeface="Cambria Math" pitchFamily="18" charset="0"/>
                <a:ea typeface="Cambria Math" pitchFamily="18" charset="0"/>
              </a:rPr>
              <a:t>ogo de la institución en el ángulo superior derecho. </a:t>
            </a:r>
          </a:p>
          <a:p>
            <a:pPr algn="just"/>
            <a:r>
              <a:rPr lang="es-AR" sz="4300" dirty="0">
                <a:latin typeface="Cambria Math" pitchFamily="18" charset="0"/>
                <a:ea typeface="Cambria Math" pitchFamily="18" charset="0"/>
              </a:rPr>
              <a:t>Objetivo</a:t>
            </a:r>
          </a:p>
          <a:p>
            <a:pPr algn="just"/>
            <a:r>
              <a:rPr lang="es-AR" sz="4300" dirty="0">
                <a:latin typeface="Cambria Math" pitchFamily="18" charset="0"/>
                <a:ea typeface="Cambria Math" pitchFamily="18" charset="0"/>
              </a:rPr>
              <a:t>Marco teórico</a:t>
            </a:r>
          </a:p>
          <a:p>
            <a:pPr algn="just"/>
            <a:r>
              <a:rPr lang="es-AR" sz="4300" dirty="0">
                <a:latin typeface="Cambria Math" pitchFamily="18" charset="0"/>
                <a:ea typeface="Cambria Math" pitchFamily="18" charset="0"/>
              </a:rPr>
              <a:t>Materiales</a:t>
            </a:r>
          </a:p>
          <a:p>
            <a:pPr algn="just"/>
            <a:r>
              <a:rPr lang="es-AR" sz="4300" dirty="0">
                <a:latin typeface="Cambria Math" pitchFamily="18" charset="0"/>
                <a:ea typeface="Cambria Math" pitchFamily="18" charset="0"/>
              </a:rPr>
              <a:t>Sustancias/Soluciones</a:t>
            </a:r>
          </a:p>
          <a:p>
            <a:pPr algn="just"/>
            <a:r>
              <a:rPr lang="es-AR" sz="4300" dirty="0">
                <a:latin typeface="Cambria Math" pitchFamily="18" charset="0"/>
                <a:ea typeface="Cambria Math" pitchFamily="18" charset="0"/>
              </a:rPr>
              <a:t>Procedimiento: debe redactarse en pasado y en voz pasiva. Si se ha realizado algún ajuste con respecto a la técnica original, deberá aparecer en el procedimiento.</a:t>
            </a:r>
          </a:p>
          <a:p>
            <a:pPr algn="just"/>
            <a:r>
              <a:rPr lang="es-AR" sz="4300" dirty="0">
                <a:latin typeface="Cambria Math" pitchFamily="18" charset="0"/>
                <a:ea typeface="Cambria Math" pitchFamily="18" charset="0"/>
              </a:rPr>
              <a:t>Tratamiento de datos y resultados: incluirá observaciones, tablas de datos, figuras, cálculos.</a:t>
            </a:r>
          </a:p>
          <a:p>
            <a:pPr algn="just"/>
            <a:r>
              <a:rPr lang="es-AR" sz="4300" dirty="0">
                <a:latin typeface="Cambria Math" pitchFamily="18" charset="0"/>
                <a:ea typeface="Cambria Math" pitchFamily="18" charset="0"/>
              </a:rPr>
              <a:t>Discusión de resultados.</a:t>
            </a:r>
          </a:p>
          <a:p>
            <a:pPr algn="just"/>
            <a:r>
              <a:rPr lang="es-AR" sz="4300" dirty="0">
                <a:latin typeface="Cambria Math" pitchFamily="18" charset="0"/>
                <a:ea typeface="Cambria Math" pitchFamily="18" charset="0"/>
              </a:rPr>
              <a:t>Conclusión: debe ser breve y se relaciona con el o los objetivos propuestos.</a:t>
            </a:r>
          </a:p>
          <a:p>
            <a:pPr algn="just"/>
            <a:r>
              <a:rPr lang="es-AR" sz="4300" dirty="0">
                <a:latin typeface="Cambria Math" pitchFamily="18" charset="0"/>
                <a:ea typeface="Cambria Math" pitchFamily="18" charset="0"/>
              </a:rPr>
              <a:t>Referencias bibliográficas según </a:t>
            </a:r>
            <a:r>
              <a:rPr lang="es-AR" sz="4300" dirty="0">
                <a:latin typeface="Cambria Math" pitchFamily="18" charset="0"/>
                <a:ea typeface="Cambria Math" pitchFamily="18" charset="0"/>
                <a:hlinkClick r:id="rId3"/>
              </a:rPr>
              <a:t>normas APA</a:t>
            </a:r>
            <a:r>
              <a:rPr lang="es-AR" sz="4300" dirty="0">
                <a:latin typeface="Cambria Math" pitchFamily="18" charset="0"/>
                <a:ea typeface="Cambria Math" pitchFamily="18" charset="0"/>
              </a:rPr>
              <a:t>.</a:t>
            </a:r>
          </a:p>
          <a:p>
            <a:pPr algn="just"/>
            <a:r>
              <a:rPr lang="es-AR" sz="4300" dirty="0">
                <a:latin typeface="Cambria Math" pitchFamily="18" charset="0"/>
                <a:ea typeface="Cambria Math" pitchFamily="18" charset="0"/>
              </a:rPr>
              <a:t>Anexos: </a:t>
            </a:r>
          </a:p>
          <a:p>
            <a:pPr lvl="1" algn="just"/>
            <a:r>
              <a:rPr lang="es-AR" sz="3700" dirty="0">
                <a:latin typeface="Cambria Math" pitchFamily="18" charset="0"/>
                <a:ea typeface="Cambria Math" pitchFamily="18" charset="0"/>
              </a:rPr>
              <a:t>Medidas de seguridad: se deben incluir las indicaciones de peligro y las medidas de prevención de cada sustancia o solución que se ha utilizado (todas las frases H y las frases P que correspondan al siguiente intervalo 200-299). Se debe indicar la concentración de la solución empleada o el estado de agregación del producto químico (si no se tiene acceso a una ficha de datos de la misma concentración que la del producto empleado, se sugiere utilizar una ficha de un producto con una concentración cercana a la utilizada). </a:t>
            </a:r>
          </a:p>
          <a:p>
            <a:pPr lvl="1" algn="just"/>
            <a:r>
              <a:rPr lang="es-AR" sz="3700" dirty="0">
                <a:latin typeface="Cambria Math" pitchFamily="18" charset="0"/>
                <a:ea typeface="Cambria Math" pitchFamily="18" charset="0"/>
              </a:rPr>
              <a:t>Cálculos.</a:t>
            </a:r>
          </a:p>
          <a:p>
            <a:endParaRPr lang="es-AR" dirty="0"/>
          </a:p>
        </p:txBody>
      </p:sp>
      <p:sp>
        <p:nvSpPr>
          <p:cNvPr id="5" name="4 Rectángulo"/>
          <p:cNvSpPr/>
          <p:nvPr/>
        </p:nvSpPr>
        <p:spPr>
          <a:xfrm>
            <a:off x="4453217" y="3244334"/>
            <a:ext cx="237566" cy="369332"/>
          </a:xfrm>
          <a:prstGeom prst="rect">
            <a:avLst/>
          </a:prstGeom>
        </p:spPr>
        <p:txBody>
          <a:bodyPr wrap="none">
            <a:spAutoFit/>
          </a:bodyPr>
          <a:lstStyle/>
          <a:p>
            <a:r>
              <a:rPr lang="es-AR"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b="1" dirty="0">
                <a:solidFill>
                  <a:srgbClr val="002060"/>
                </a:solidFill>
                <a:latin typeface="Ink Free" pitchFamily="66" charset="0"/>
              </a:rPr>
              <a:t>Citas</a:t>
            </a:r>
          </a:p>
        </p:txBody>
      </p:sp>
      <p:sp>
        <p:nvSpPr>
          <p:cNvPr id="7" name="6 Marcador de contenido"/>
          <p:cNvSpPr>
            <a:spLocks noGrp="1"/>
          </p:cNvSpPr>
          <p:nvPr>
            <p:ph idx="1"/>
          </p:nvPr>
        </p:nvSpPr>
        <p:spPr/>
        <p:txBody>
          <a:bodyPr>
            <a:normAutofit fontScale="62500" lnSpcReduction="20000"/>
          </a:bodyPr>
          <a:lstStyle/>
          <a:p>
            <a:pPr marL="0" indent="0" algn="just">
              <a:buNone/>
            </a:pPr>
            <a:r>
              <a:rPr lang="es-AR" b="1" dirty="0">
                <a:latin typeface="Cambria Math" pitchFamily="18" charset="0"/>
                <a:ea typeface="Cambria Math" pitchFamily="18" charset="0"/>
              </a:rPr>
              <a:t>¿Qué es una cita? </a:t>
            </a:r>
            <a:r>
              <a:rPr lang="es-AR" dirty="0">
                <a:latin typeface="Cambria Math" pitchFamily="18" charset="0"/>
                <a:ea typeface="Cambria Math" pitchFamily="18" charset="0"/>
              </a:rPr>
              <a:t>Una cita es la expresión parcial de ideas incluidas en un texto con referencia de su origen o fuente. (Normas APA, 2017) </a:t>
            </a:r>
          </a:p>
          <a:p>
            <a:pPr algn="just">
              <a:buNone/>
            </a:pPr>
            <a:r>
              <a:rPr lang="es-AR" b="1" dirty="0">
                <a:latin typeface="Cambria Math" pitchFamily="18" charset="0"/>
                <a:ea typeface="Cambria Math" pitchFamily="18" charset="0"/>
              </a:rPr>
              <a:t>Estilo de citas :</a:t>
            </a:r>
          </a:p>
          <a:p>
            <a:pPr algn="just">
              <a:buNone/>
            </a:pPr>
            <a:r>
              <a:rPr lang="es-AR" dirty="0">
                <a:latin typeface="Cambria Math" pitchFamily="18" charset="0"/>
                <a:ea typeface="Cambria Math" pitchFamily="18" charset="0"/>
              </a:rPr>
              <a:t>Observemos los siguientes ejemplos: </a:t>
            </a:r>
          </a:p>
          <a:p>
            <a:pPr algn="just"/>
            <a:r>
              <a:rPr lang="es-AR" dirty="0">
                <a:latin typeface="Cambria Math" pitchFamily="18" charset="0"/>
                <a:ea typeface="Cambria Math" pitchFamily="18" charset="0"/>
              </a:rPr>
              <a:t>1- Andrés dijo: “Tú eres mi mejor amigo, no lo dudes nunca”. </a:t>
            </a:r>
          </a:p>
          <a:p>
            <a:pPr algn="just"/>
            <a:r>
              <a:rPr lang="es-AR" dirty="0">
                <a:latin typeface="Cambria Math" pitchFamily="18" charset="0"/>
                <a:ea typeface="Cambria Math" pitchFamily="18" charset="0"/>
              </a:rPr>
              <a:t>2- Andrés me dijo que yo era su mejor amigo, que nunca lo dudara. </a:t>
            </a:r>
          </a:p>
          <a:p>
            <a:pPr marL="0" indent="0" algn="just">
              <a:buNone/>
            </a:pPr>
            <a:endParaRPr lang="es-AR" dirty="0">
              <a:latin typeface="Cambria Math" pitchFamily="18" charset="0"/>
              <a:ea typeface="Cambria Math" pitchFamily="18" charset="0"/>
            </a:endParaRPr>
          </a:p>
          <a:p>
            <a:pPr algn="just"/>
            <a:r>
              <a:rPr lang="es-AR" dirty="0">
                <a:latin typeface="Cambria Math" pitchFamily="18" charset="0"/>
                <a:ea typeface="Cambria Math" pitchFamily="18" charset="0"/>
              </a:rPr>
              <a:t>En el primer ejemplo el hablante trata de decir literalmente (palabra por palabra) lo que le dijo Andrés. Pero en el segundo ejemplo, no usa las palabras exactas de Andrés, sino que las parafrasea. En este sentido, el ejemplo 1 es un ejemplo de estilo directo (ED) de cita, y el ejemplo 2 es un estilo indirecto (EI) de cita. (Zambrano, </a:t>
            </a:r>
            <a:r>
              <a:rPr lang="es-AR" dirty="0" err="1">
                <a:latin typeface="Cambria Math" pitchFamily="18" charset="0"/>
                <a:ea typeface="Cambria Math" pitchFamily="18" charset="0"/>
              </a:rPr>
              <a:t>s.f.</a:t>
            </a:r>
            <a:r>
              <a:rPr lang="es-AR" dirty="0">
                <a:latin typeface="Cambria Math" pitchFamily="18" charset="0"/>
                <a:ea typeface="Cambria Math" pitchFamily="18" charset="0"/>
              </a:rPr>
              <a:t>, p. 114) Estos dos estilos representan las formas más utilizadas en los trabajos académicos como profundizaremos en el siguiente apartado. </a:t>
            </a:r>
          </a:p>
        </p:txBody>
      </p:sp>
      <p:sp>
        <p:nvSpPr>
          <p:cNvPr id="5" name="4 Rectángulo"/>
          <p:cNvSpPr/>
          <p:nvPr/>
        </p:nvSpPr>
        <p:spPr>
          <a:xfrm>
            <a:off x="4453217" y="3244334"/>
            <a:ext cx="237566" cy="369332"/>
          </a:xfrm>
          <a:prstGeom prst="rect">
            <a:avLst/>
          </a:prstGeom>
        </p:spPr>
        <p:txBody>
          <a:bodyPr wrap="none">
            <a:spAutoFit/>
          </a:bodyPr>
          <a:lstStyle/>
          <a:p>
            <a:r>
              <a:rPr lang="es-AR"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b="1" dirty="0">
                <a:solidFill>
                  <a:srgbClr val="002060"/>
                </a:solidFill>
                <a:latin typeface="Ink Free" pitchFamily="66" charset="0"/>
              </a:rPr>
              <a:t>Citas</a:t>
            </a:r>
          </a:p>
        </p:txBody>
      </p:sp>
      <p:sp>
        <p:nvSpPr>
          <p:cNvPr id="7" name="6 Marcador de contenido"/>
          <p:cNvSpPr>
            <a:spLocks noGrp="1"/>
          </p:cNvSpPr>
          <p:nvPr>
            <p:ph idx="1"/>
          </p:nvPr>
        </p:nvSpPr>
        <p:spPr/>
        <p:txBody>
          <a:bodyPr>
            <a:normAutofit fontScale="70000" lnSpcReduction="20000"/>
          </a:bodyPr>
          <a:lstStyle/>
          <a:p>
            <a:pPr marL="0" indent="0" algn="just">
              <a:buNone/>
            </a:pPr>
            <a:r>
              <a:rPr lang="es-AR" b="1" dirty="0">
                <a:latin typeface="Cambria Math" pitchFamily="18" charset="0"/>
                <a:ea typeface="Cambria Math" pitchFamily="18" charset="0"/>
              </a:rPr>
              <a:t>Tipos de cita </a:t>
            </a:r>
          </a:p>
          <a:p>
            <a:pPr marL="0" indent="0" algn="just">
              <a:buNone/>
            </a:pPr>
            <a:r>
              <a:rPr lang="es-AR" dirty="0">
                <a:latin typeface="Cambria Math" pitchFamily="18" charset="0"/>
                <a:ea typeface="Cambria Math" pitchFamily="18" charset="0"/>
              </a:rPr>
              <a:t>“APA (American </a:t>
            </a:r>
            <a:r>
              <a:rPr lang="es-AR" dirty="0" err="1">
                <a:latin typeface="Cambria Math" pitchFamily="18" charset="0"/>
                <a:ea typeface="Cambria Math" pitchFamily="18" charset="0"/>
              </a:rPr>
              <a:t>Psychological</a:t>
            </a:r>
            <a:r>
              <a:rPr lang="es-AR" dirty="0">
                <a:latin typeface="Cambria Math" pitchFamily="18" charset="0"/>
                <a:ea typeface="Cambria Math" pitchFamily="18" charset="0"/>
              </a:rPr>
              <a:t> </a:t>
            </a:r>
            <a:r>
              <a:rPr lang="es-AR" dirty="0" err="1">
                <a:latin typeface="Cambria Math" pitchFamily="18" charset="0"/>
                <a:ea typeface="Cambria Math" pitchFamily="18" charset="0"/>
              </a:rPr>
              <a:t>Association</a:t>
            </a:r>
            <a:r>
              <a:rPr lang="es-AR" dirty="0">
                <a:latin typeface="Cambria Math" pitchFamily="18" charset="0"/>
                <a:ea typeface="Cambria Math" pitchFamily="18" charset="0"/>
              </a:rPr>
              <a:t>) utiliza el sistema de cita de autor-fecha, es decir, el apellido del autor y el año de publicación de la obra citada.” (ORT, 2013). El año de la publicación es importante porque permite ubicar al autor en el contexto histórico, según la temática analizada, no es lo mismo una cita del 1900 que una del 2017. </a:t>
            </a:r>
          </a:p>
          <a:p>
            <a:pPr marL="0" indent="0" algn="just">
              <a:buNone/>
            </a:pPr>
            <a:r>
              <a:rPr lang="es-AR" dirty="0">
                <a:latin typeface="Cambria Math" pitchFamily="18" charset="0"/>
                <a:ea typeface="Cambria Math" pitchFamily="18" charset="0"/>
              </a:rPr>
              <a:t>Las citas en un texto permiten expresar alguna idea o pensamiento de un determinado autor y el año de publicación. Esto ayuda a que el lector encuentre al final del documento las referencias bibliográficas. Un correcto citado en un trabajo, le da credibilidad y respeto al mismo. Citar es darle el crédito al creador de la idea, evitando de este modo incurrir en plagio de la propiedad intelectual de otra persona. (Normas APA, 2017).</a:t>
            </a:r>
          </a:p>
        </p:txBody>
      </p:sp>
      <p:sp>
        <p:nvSpPr>
          <p:cNvPr id="5" name="4 Rectángulo"/>
          <p:cNvSpPr/>
          <p:nvPr/>
        </p:nvSpPr>
        <p:spPr>
          <a:xfrm>
            <a:off x="4453217" y="3244334"/>
            <a:ext cx="237566" cy="369332"/>
          </a:xfrm>
          <a:prstGeom prst="rect">
            <a:avLst/>
          </a:prstGeom>
        </p:spPr>
        <p:txBody>
          <a:bodyPr wrap="none">
            <a:spAutoFit/>
          </a:bodyPr>
          <a:lstStyle/>
          <a:p>
            <a:r>
              <a:rPr lang="es-AR"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b="1" dirty="0">
                <a:solidFill>
                  <a:srgbClr val="002060"/>
                </a:solidFill>
                <a:latin typeface="Ink Free" pitchFamily="66" charset="0"/>
              </a:rPr>
              <a:t>Tipos de citas</a:t>
            </a:r>
          </a:p>
        </p:txBody>
      </p:sp>
      <p:sp>
        <p:nvSpPr>
          <p:cNvPr id="5" name="4 Rectángulo"/>
          <p:cNvSpPr/>
          <p:nvPr/>
        </p:nvSpPr>
        <p:spPr>
          <a:xfrm>
            <a:off x="4453217" y="3244334"/>
            <a:ext cx="237566" cy="369332"/>
          </a:xfrm>
          <a:prstGeom prst="rect">
            <a:avLst/>
          </a:prstGeom>
        </p:spPr>
        <p:txBody>
          <a:bodyPr wrap="none">
            <a:spAutoFit/>
          </a:bodyPr>
          <a:lstStyle/>
          <a:p>
            <a:r>
              <a:rPr lang="es-AR" dirty="0"/>
              <a:t> </a:t>
            </a:r>
          </a:p>
        </p:txBody>
      </p:sp>
      <p:pic>
        <p:nvPicPr>
          <p:cNvPr id="8" name="image5.png" descr="http://aulasvirtuales2.uruguayeduca.edu.uy/pluginfile.php/76856/mod_book/chapter/9339/Tipos_de_citas%20%281%29.png"/>
          <p:cNvPicPr/>
          <p:nvPr/>
        </p:nvPicPr>
        <p:blipFill>
          <a:blip r:embed="rId2"/>
          <a:srcRect/>
          <a:stretch>
            <a:fillRect/>
          </a:stretch>
        </p:blipFill>
        <p:spPr>
          <a:xfrm>
            <a:off x="0" y="1295400"/>
            <a:ext cx="9144000" cy="4267200"/>
          </a:xfrm>
          <a:prstGeom prst="rect">
            <a:avLst/>
          </a:prstGeom>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b="1" dirty="0">
                <a:solidFill>
                  <a:srgbClr val="002060"/>
                </a:solidFill>
                <a:latin typeface="Ink Free" pitchFamily="66" charset="0"/>
              </a:rPr>
              <a:t>Cita textual</a:t>
            </a:r>
          </a:p>
        </p:txBody>
      </p:sp>
      <p:sp>
        <p:nvSpPr>
          <p:cNvPr id="7" name="6 Marcador de contenido"/>
          <p:cNvSpPr>
            <a:spLocks noGrp="1"/>
          </p:cNvSpPr>
          <p:nvPr>
            <p:ph idx="1"/>
          </p:nvPr>
        </p:nvSpPr>
        <p:spPr/>
        <p:txBody>
          <a:bodyPr>
            <a:normAutofit fontScale="77500" lnSpcReduction="20000"/>
          </a:bodyPr>
          <a:lstStyle/>
          <a:p>
            <a:pPr algn="just"/>
            <a:r>
              <a:rPr lang="es-ES" dirty="0">
                <a:latin typeface="Cambria Math" pitchFamily="18" charset="0"/>
                <a:ea typeface="Cambria Math" pitchFamily="18" charset="0"/>
              </a:rPr>
              <a:t>En las </a:t>
            </a:r>
            <a:r>
              <a:rPr lang="es-ES" b="1" i="1" dirty="0">
                <a:latin typeface="Cambria Math" pitchFamily="18" charset="0"/>
                <a:ea typeface="Cambria Math" pitchFamily="18" charset="0"/>
              </a:rPr>
              <a:t>citas textuales</a:t>
            </a:r>
            <a:r>
              <a:rPr lang="es-ES" dirty="0">
                <a:latin typeface="Cambria Math" pitchFamily="18" charset="0"/>
                <a:ea typeface="Cambria Math" pitchFamily="18" charset="0"/>
              </a:rPr>
              <a:t> se copia textualmente una sección de la información utilizada como referencia. Si el texto copiado es de 40 palabras o menos, se incluirá en el mismo párrafo que se viene escribiendo y entre comillas. Si el texto es de más de 40 palabras, se colocará en un párrafo aparte, sin comillas y dejando una sangría de 2 cm. Según el ejemplo que vimos recién es un </a:t>
            </a:r>
            <a:r>
              <a:rPr lang="es-ES" b="1" dirty="0">
                <a:latin typeface="Cambria Math" pitchFamily="18" charset="0"/>
                <a:ea typeface="Cambria Math" pitchFamily="18" charset="0"/>
              </a:rPr>
              <a:t>estilo directo </a:t>
            </a:r>
            <a:r>
              <a:rPr lang="es-ES" dirty="0">
                <a:latin typeface="Cambria Math" pitchFamily="18" charset="0"/>
                <a:ea typeface="Cambria Math" pitchFamily="18" charset="0"/>
              </a:rPr>
              <a:t>de cita.</a:t>
            </a:r>
            <a:endParaRPr lang="es-AR" dirty="0">
              <a:latin typeface="Cambria Math" pitchFamily="18" charset="0"/>
              <a:ea typeface="Cambria Math" pitchFamily="18" charset="0"/>
            </a:endParaRPr>
          </a:p>
          <a:p>
            <a:pPr algn="just"/>
            <a:r>
              <a:rPr lang="es-ES" b="1" dirty="0">
                <a:latin typeface="Cambria Math" pitchFamily="18" charset="0"/>
                <a:ea typeface="Cambria Math" pitchFamily="18" charset="0"/>
              </a:rPr>
              <a:t>Ejemplo de cita textual de menos de 40 palabras:</a:t>
            </a:r>
            <a:endParaRPr lang="es-AR" dirty="0">
              <a:latin typeface="Cambria Math" pitchFamily="18" charset="0"/>
              <a:ea typeface="Cambria Math" pitchFamily="18" charset="0"/>
            </a:endParaRPr>
          </a:p>
          <a:p>
            <a:pPr algn="just"/>
            <a:r>
              <a:rPr lang="es-ES" dirty="0">
                <a:latin typeface="Cambria Math" pitchFamily="18" charset="0"/>
                <a:ea typeface="Cambria Math" pitchFamily="18" charset="0"/>
              </a:rPr>
              <a:t>¿Qué es una pregunta investigable? Según </a:t>
            </a:r>
            <a:r>
              <a:rPr lang="es-ES" dirty="0" err="1">
                <a:latin typeface="Cambria Math" pitchFamily="18" charset="0"/>
                <a:ea typeface="Cambria Math" pitchFamily="18" charset="0"/>
              </a:rPr>
              <a:t>Furman</a:t>
            </a:r>
            <a:r>
              <a:rPr lang="es-ES" dirty="0">
                <a:latin typeface="Cambria Math" pitchFamily="18" charset="0"/>
                <a:ea typeface="Cambria Math" pitchFamily="18" charset="0"/>
              </a:rPr>
              <a:t>, Barreto y </a:t>
            </a:r>
            <a:r>
              <a:rPr lang="es-ES" dirty="0" err="1">
                <a:latin typeface="Cambria Math" pitchFamily="18" charset="0"/>
                <a:ea typeface="Cambria Math" pitchFamily="18" charset="0"/>
              </a:rPr>
              <a:t>Sanmartí</a:t>
            </a:r>
            <a:r>
              <a:rPr lang="es-ES" dirty="0">
                <a:latin typeface="Cambria Math" pitchFamily="18" charset="0"/>
                <a:ea typeface="Cambria Math" pitchFamily="18" charset="0"/>
              </a:rPr>
              <a:t> (2013) “las preguntas investigables, es decir, aquellas a las que se puede dar respuesta de manera empírica, mediante observaciones o experimentos” (p. 10).</a:t>
            </a:r>
            <a:r>
              <a:rPr lang="es-ES" dirty="0"/>
              <a:t> </a:t>
            </a:r>
            <a:endParaRPr lang="es-AR" dirty="0"/>
          </a:p>
        </p:txBody>
      </p:sp>
      <p:sp>
        <p:nvSpPr>
          <p:cNvPr id="5" name="4 Rectángulo"/>
          <p:cNvSpPr/>
          <p:nvPr/>
        </p:nvSpPr>
        <p:spPr>
          <a:xfrm>
            <a:off x="4453217" y="3244334"/>
            <a:ext cx="237566" cy="369332"/>
          </a:xfrm>
          <a:prstGeom prst="rect">
            <a:avLst/>
          </a:prstGeom>
        </p:spPr>
        <p:txBody>
          <a:bodyPr wrap="none">
            <a:spAutoFit/>
          </a:bodyPr>
          <a:lstStyle/>
          <a:p>
            <a:r>
              <a:rPr lang="es-AR"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a:solidFill>
                  <a:srgbClr val="002060"/>
                </a:solidFill>
                <a:latin typeface="Ink Free" pitchFamily="66" charset="0"/>
              </a:rPr>
              <a:t>Cita textual de menos de 40 palabras</a:t>
            </a:r>
          </a:p>
        </p:txBody>
      </p:sp>
      <p:sp>
        <p:nvSpPr>
          <p:cNvPr id="7" name="6 Marcador de contenido"/>
          <p:cNvSpPr>
            <a:spLocks noGrp="1"/>
          </p:cNvSpPr>
          <p:nvPr>
            <p:ph idx="1"/>
          </p:nvPr>
        </p:nvSpPr>
        <p:spPr/>
        <p:txBody>
          <a:bodyPr>
            <a:normAutofit/>
          </a:bodyPr>
          <a:lstStyle/>
          <a:p>
            <a:pPr algn="just"/>
            <a:r>
              <a:rPr lang="es-ES" b="1" dirty="0">
                <a:latin typeface="Cambria Math" pitchFamily="18" charset="0"/>
                <a:ea typeface="Cambria Math" pitchFamily="18" charset="0"/>
              </a:rPr>
              <a:t>Ejemplo de cita textual de menos de 40 palabras:</a:t>
            </a:r>
            <a:endParaRPr lang="es-AR" dirty="0">
              <a:latin typeface="Cambria Math" pitchFamily="18" charset="0"/>
              <a:ea typeface="Cambria Math" pitchFamily="18" charset="0"/>
            </a:endParaRPr>
          </a:p>
          <a:p>
            <a:pPr algn="just"/>
            <a:r>
              <a:rPr lang="es-ES" dirty="0">
                <a:latin typeface="Cambria Math" pitchFamily="18" charset="0"/>
                <a:ea typeface="Cambria Math" pitchFamily="18" charset="0"/>
              </a:rPr>
              <a:t>¿Qué es una pregunta investigable? Según </a:t>
            </a:r>
            <a:r>
              <a:rPr lang="es-ES" dirty="0" err="1">
                <a:latin typeface="Cambria Math" pitchFamily="18" charset="0"/>
                <a:ea typeface="Cambria Math" pitchFamily="18" charset="0"/>
              </a:rPr>
              <a:t>Furman</a:t>
            </a:r>
            <a:r>
              <a:rPr lang="es-ES" dirty="0">
                <a:latin typeface="Cambria Math" pitchFamily="18" charset="0"/>
                <a:ea typeface="Cambria Math" pitchFamily="18" charset="0"/>
              </a:rPr>
              <a:t>, Barreto y </a:t>
            </a:r>
            <a:r>
              <a:rPr lang="es-ES" dirty="0" err="1">
                <a:latin typeface="Cambria Math" pitchFamily="18" charset="0"/>
                <a:ea typeface="Cambria Math" pitchFamily="18" charset="0"/>
              </a:rPr>
              <a:t>Sanmartí</a:t>
            </a:r>
            <a:r>
              <a:rPr lang="es-ES" dirty="0">
                <a:latin typeface="Cambria Math" pitchFamily="18" charset="0"/>
                <a:ea typeface="Cambria Math" pitchFamily="18" charset="0"/>
              </a:rPr>
              <a:t> (2013) “las preguntas investigables, es decir, aquellas a las que se puede dar respuesta de manera empírica, mediante observaciones o experimentos” (p. 10).</a:t>
            </a:r>
            <a:r>
              <a:rPr lang="es-ES" dirty="0"/>
              <a:t> </a:t>
            </a:r>
            <a:endParaRPr lang="es-AR" dirty="0"/>
          </a:p>
        </p:txBody>
      </p:sp>
      <p:sp>
        <p:nvSpPr>
          <p:cNvPr id="5" name="4 Rectángulo"/>
          <p:cNvSpPr/>
          <p:nvPr/>
        </p:nvSpPr>
        <p:spPr>
          <a:xfrm>
            <a:off x="4453217" y="3244334"/>
            <a:ext cx="237566" cy="369332"/>
          </a:xfrm>
          <a:prstGeom prst="rect">
            <a:avLst/>
          </a:prstGeom>
        </p:spPr>
        <p:txBody>
          <a:bodyPr wrap="none">
            <a:spAutoFit/>
          </a:bodyPr>
          <a:lstStyle/>
          <a:p>
            <a:r>
              <a:rPr lang="es-AR"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a:solidFill>
                  <a:srgbClr val="002060"/>
                </a:solidFill>
                <a:latin typeface="Ink Free" pitchFamily="66" charset="0"/>
              </a:rPr>
              <a:t>Cita textual de más de 40 palabras</a:t>
            </a:r>
          </a:p>
        </p:txBody>
      </p:sp>
      <p:sp>
        <p:nvSpPr>
          <p:cNvPr id="5" name="4 Rectángulo"/>
          <p:cNvSpPr/>
          <p:nvPr/>
        </p:nvSpPr>
        <p:spPr>
          <a:xfrm>
            <a:off x="4453217" y="3244334"/>
            <a:ext cx="237566" cy="369332"/>
          </a:xfrm>
          <a:prstGeom prst="rect">
            <a:avLst/>
          </a:prstGeom>
        </p:spPr>
        <p:txBody>
          <a:bodyPr wrap="none">
            <a:spAutoFit/>
          </a:bodyPr>
          <a:lstStyle/>
          <a:p>
            <a:r>
              <a:rPr lang="es-AR" dirty="0"/>
              <a:t> </a:t>
            </a:r>
          </a:p>
        </p:txBody>
      </p:sp>
      <p:pic>
        <p:nvPicPr>
          <p:cNvPr id="2050" name="Picture 2" descr="http://aulas.uruguayeduca.edu.uy/pluginfile.php/76856/mod_book/chapter/9340/Cita_textual_larga.png"/>
          <p:cNvPicPr>
            <a:picLocks noChangeAspect="1" noChangeArrowheads="1"/>
          </p:cNvPicPr>
          <p:nvPr/>
        </p:nvPicPr>
        <p:blipFill>
          <a:blip r:embed="rId2"/>
          <a:srcRect/>
          <a:stretch>
            <a:fillRect/>
          </a:stretch>
        </p:blipFill>
        <p:spPr bwMode="auto">
          <a:xfrm>
            <a:off x="990600" y="1447800"/>
            <a:ext cx="7496175" cy="379095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b="1" dirty="0">
                <a:solidFill>
                  <a:srgbClr val="002060"/>
                </a:solidFill>
                <a:latin typeface="Ink Free" pitchFamily="66" charset="0"/>
              </a:rPr>
              <a:t>Cita parafraseada</a:t>
            </a:r>
          </a:p>
        </p:txBody>
      </p:sp>
      <p:sp>
        <p:nvSpPr>
          <p:cNvPr id="7" name="6 Marcador de contenido"/>
          <p:cNvSpPr>
            <a:spLocks noGrp="1"/>
          </p:cNvSpPr>
          <p:nvPr>
            <p:ph idx="1"/>
          </p:nvPr>
        </p:nvSpPr>
        <p:spPr/>
        <p:txBody>
          <a:bodyPr>
            <a:normAutofit fontScale="70000" lnSpcReduction="20000"/>
          </a:bodyPr>
          <a:lstStyle/>
          <a:p>
            <a:pPr algn="just"/>
            <a:r>
              <a:rPr lang="es-ES" dirty="0">
                <a:latin typeface="Cambria Math" pitchFamily="18" charset="0"/>
                <a:ea typeface="Cambria Math" pitchFamily="18" charset="0"/>
              </a:rPr>
              <a:t>En el caso de la </a:t>
            </a:r>
            <a:r>
              <a:rPr lang="es-ES" b="1" i="1" dirty="0">
                <a:latin typeface="Cambria Math" pitchFamily="18" charset="0"/>
                <a:ea typeface="Cambria Math" pitchFamily="18" charset="0"/>
              </a:rPr>
              <a:t>paráfrasis </a:t>
            </a:r>
            <a:r>
              <a:rPr lang="es-ES" dirty="0">
                <a:latin typeface="Cambria Math" pitchFamily="18" charset="0"/>
                <a:ea typeface="Cambria Math" pitchFamily="18" charset="0"/>
              </a:rPr>
              <a:t>citamos lo que dice cierto autor utilizando nuestras palabras, por lo que no es necesario poner las comillas, pero sí ponemos entre paréntesis el apellido del autor y el año en que se escribió el material. Según el ejemplo que vimos es un </a:t>
            </a:r>
            <a:r>
              <a:rPr lang="es-ES" b="1" dirty="0">
                <a:latin typeface="Cambria Math" pitchFamily="18" charset="0"/>
                <a:ea typeface="Cambria Math" pitchFamily="18" charset="0"/>
              </a:rPr>
              <a:t>estilo indirecto </a:t>
            </a:r>
            <a:r>
              <a:rPr lang="es-ES" dirty="0">
                <a:latin typeface="Cambria Math" pitchFamily="18" charset="0"/>
                <a:ea typeface="Cambria Math" pitchFamily="18" charset="0"/>
              </a:rPr>
              <a:t>de cita.</a:t>
            </a:r>
            <a:endParaRPr lang="es-AR" dirty="0">
              <a:latin typeface="Cambria Math" pitchFamily="18" charset="0"/>
              <a:ea typeface="Cambria Math" pitchFamily="18" charset="0"/>
            </a:endParaRPr>
          </a:p>
          <a:p>
            <a:pPr algn="just"/>
            <a:r>
              <a:rPr lang="es-ES" b="1" dirty="0">
                <a:latin typeface="Cambria Math" pitchFamily="18" charset="0"/>
                <a:ea typeface="Cambria Math" pitchFamily="18" charset="0"/>
              </a:rPr>
              <a:t>Ejemplo de paráfrasis:</a:t>
            </a:r>
            <a:endParaRPr lang="es-AR" dirty="0">
              <a:latin typeface="Cambria Math" pitchFamily="18" charset="0"/>
              <a:ea typeface="Cambria Math" pitchFamily="18" charset="0"/>
            </a:endParaRPr>
          </a:p>
          <a:p>
            <a:pPr algn="just"/>
            <a:r>
              <a:rPr lang="es-ES" dirty="0">
                <a:latin typeface="Cambria Math" pitchFamily="18" charset="0"/>
                <a:ea typeface="Cambria Math" pitchFamily="18" charset="0"/>
              </a:rPr>
              <a:t>Una parte fundamental de las Ciencias es la experimentación. Un experimento bien diseñado nos permite estudiar un fenómeno de nuestro interés y comprenderlo mejor. Para lograrlo, lo primero que precisamos es tener claro qué es lo que queremos conocer con el experimento, es decir tenemos que plantearnos una </a:t>
            </a:r>
            <a:r>
              <a:rPr lang="es-ES" b="1" dirty="0">
                <a:latin typeface="Cambria Math" pitchFamily="18" charset="0"/>
                <a:ea typeface="Cambria Math" pitchFamily="18" charset="0"/>
              </a:rPr>
              <a:t>pregunta investigable</a:t>
            </a:r>
            <a:r>
              <a:rPr lang="es-ES" dirty="0">
                <a:latin typeface="Cambria Math" pitchFamily="18" charset="0"/>
                <a:ea typeface="Cambria Math" pitchFamily="18" charset="0"/>
              </a:rPr>
              <a:t> (Irazoqui, Rebollo y </a:t>
            </a:r>
            <a:r>
              <a:rPr lang="es-ES" dirty="0" err="1">
                <a:latin typeface="Cambria Math" pitchFamily="18" charset="0"/>
                <a:ea typeface="Cambria Math" pitchFamily="18" charset="0"/>
              </a:rPr>
              <a:t>Soubirón</a:t>
            </a:r>
            <a:r>
              <a:rPr lang="es-ES" dirty="0">
                <a:latin typeface="Cambria Math" pitchFamily="18" charset="0"/>
                <a:ea typeface="Cambria Math" pitchFamily="18" charset="0"/>
              </a:rPr>
              <a:t>, 2012, p. 30).</a:t>
            </a:r>
            <a:endParaRPr lang="es-AR" dirty="0">
              <a:latin typeface="Cambria Math" pitchFamily="18" charset="0"/>
              <a:ea typeface="Cambria Math" pitchFamily="18" charset="0"/>
            </a:endParaRPr>
          </a:p>
        </p:txBody>
      </p:sp>
      <p:sp>
        <p:nvSpPr>
          <p:cNvPr id="5" name="4 Rectángulo"/>
          <p:cNvSpPr/>
          <p:nvPr/>
        </p:nvSpPr>
        <p:spPr>
          <a:xfrm>
            <a:off x="4453217" y="3244334"/>
            <a:ext cx="237566" cy="369332"/>
          </a:xfrm>
          <a:prstGeom prst="rect">
            <a:avLst/>
          </a:prstGeom>
        </p:spPr>
        <p:txBody>
          <a:bodyPr wrap="none">
            <a:spAutoFit/>
          </a:bodyPr>
          <a:lstStyle/>
          <a:p>
            <a:r>
              <a:rPr lang="es-AR" dirty="0"/>
              <a:t> </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999</TotalTime>
  <Words>1037</Words>
  <Application>Microsoft Office PowerPoint</Application>
  <PresentationFormat>Presentación en pantalla (4:3)</PresentationFormat>
  <Paragraphs>75</Paragraphs>
  <Slides>13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Calibri</vt:lpstr>
      <vt:lpstr>Cambria Math</vt:lpstr>
      <vt:lpstr>Ink Free</vt:lpstr>
      <vt:lpstr>Tema de Office</vt:lpstr>
      <vt:lpstr>Presentación de PowerPoint</vt:lpstr>
      <vt:lpstr>Informe</vt:lpstr>
      <vt:lpstr>Citas</vt:lpstr>
      <vt:lpstr>Citas</vt:lpstr>
      <vt:lpstr>Tipos de citas</vt:lpstr>
      <vt:lpstr>Cita textual</vt:lpstr>
      <vt:lpstr>Cita textual de menos de 40 palabras</vt:lpstr>
      <vt:lpstr>Cita textual de más de 40 palabras</vt:lpstr>
      <vt:lpstr>Cita parafraseada</vt:lpstr>
      <vt:lpstr>Cita parafraseada</vt:lpstr>
      <vt:lpstr>Cita parafraseada</vt:lpstr>
      <vt:lpstr>Cita de cita</vt:lpstr>
      <vt:lpstr>Créditos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1 – Biorgánica Lípidos</dc:title>
  <dc:creator>Anarella Gatto</dc:creator>
  <cp:lastModifiedBy>Familia Kacevas</cp:lastModifiedBy>
  <cp:revision>97</cp:revision>
  <dcterms:created xsi:type="dcterms:W3CDTF">2020-03-24T12:01:42Z</dcterms:created>
  <dcterms:modified xsi:type="dcterms:W3CDTF">2021-06-10T17:01:32Z</dcterms:modified>
</cp:coreProperties>
</file>