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6"/>
  </p:notesMasterIdLst>
  <p:sldIdLst>
    <p:sldId id="272" r:id="rId2"/>
    <p:sldId id="273" r:id="rId3"/>
    <p:sldId id="277" r:id="rId4"/>
    <p:sldId id="274" r:id="rId5"/>
    <p:sldId id="278" r:id="rId6"/>
    <p:sldId id="279" r:id="rId7"/>
    <p:sldId id="258" r:id="rId8"/>
    <p:sldId id="276" r:id="rId9"/>
    <p:sldId id="256" r:id="rId10"/>
    <p:sldId id="257" r:id="rId11"/>
    <p:sldId id="260" r:id="rId12"/>
    <p:sldId id="270" r:id="rId13"/>
    <p:sldId id="261" r:id="rId14"/>
    <p:sldId id="262" r:id="rId15"/>
    <p:sldId id="263" r:id="rId16"/>
    <p:sldId id="264" r:id="rId17"/>
    <p:sldId id="280" r:id="rId18"/>
    <p:sldId id="265" r:id="rId19"/>
    <p:sldId id="271" r:id="rId20"/>
    <p:sldId id="266" r:id="rId21"/>
    <p:sldId id="267" r:id="rId22"/>
    <p:sldId id="259" r:id="rId23"/>
    <p:sldId id="268" r:id="rId24"/>
    <p:sldId id="269" r:id="rId25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4660"/>
  </p:normalViewPr>
  <p:slideViewPr>
    <p:cSldViewPr>
      <p:cViewPr varScale="1">
        <p:scale>
          <a:sx n="69" d="100"/>
          <a:sy n="69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21ED8-E1E6-4AEB-BD0A-EE219129C627}" type="datetimeFigureOut">
              <a:rPr lang="es-AR" smtClean="0"/>
              <a:t>14/3/2019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DA399-F3AF-48E1-ACC8-970BC7E58A3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40888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DA399-F3AF-48E1-ACC8-970BC7E58A3D}" type="slidenum">
              <a:rPr lang="es-AR" smtClean="0"/>
              <a:t>10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35312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413CEAA0-3695-4D52-8990-964F7F42CC46}" type="datetimeFigureOut">
              <a:rPr lang="es-AR" smtClean="0"/>
              <a:t>14/3/2019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312D53EC-D714-459D-83E0-AD7635F7B20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CEAA0-3695-4D52-8990-964F7F42CC46}" type="datetimeFigureOut">
              <a:rPr lang="es-AR" smtClean="0"/>
              <a:t>14/3/2019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D53EC-D714-459D-83E0-AD7635F7B20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CEAA0-3695-4D52-8990-964F7F42CC46}" type="datetimeFigureOut">
              <a:rPr lang="es-AR" smtClean="0"/>
              <a:t>14/3/2019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D53EC-D714-459D-83E0-AD7635F7B20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CEAA0-3695-4D52-8990-964F7F42CC46}" type="datetimeFigureOut">
              <a:rPr lang="es-AR" smtClean="0"/>
              <a:t>14/3/2019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D53EC-D714-459D-83E0-AD7635F7B20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CEAA0-3695-4D52-8990-964F7F42CC46}" type="datetimeFigureOut">
              <a:rPr lang="es-AR" smtClean="0"/>
              <a:t>14/3/2019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D53EC-D714-459D-83E0-AD7635F7B20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CEAA0-3695-4D52-8990-964F7F42CC46}" type="datetimeFigureOut">
              <a:rPr lang="es-AR" smtClean="0"/>
              <a:t>14/3/2019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D53EC-D714-459D-83E0-AD7635F7B203}" type="slidenum">
              <a:rPr lang="es-AR" smtClean="0"/>
              <a:t>‹Nº›</a:t>
            </a:fld>
            <a:endParaRPr lang="es-A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CEAA0-3695-4D52-8990-964F7F42CC46}" type="datetimeFigureOut">
              <a:rPr lang="es-AR" smtClean="0"/>
              <a:t>14/3/2019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D53EC-D714-459D-83E0-AD7635F7B203}" type="slidenum">
              <a:rPr lang="es-AR" smtClean="0"/>
              <a:t>‹Nº›</a:t>
            </a:fld>
            <a:endParaRPr lang="es-A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CEAA0-3695-4D52-8990-964F7F42CC46}" type="datetimeFigureOut">
              <a:rPr lang="es-AR" smtClean="0"/>
              <a:t>14/3/2019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D53EC-D714-459D-83E0-AD7635F7B20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CEAA0-3695-4D52-8990-964F7F42CC46}" type="datetimeFigureOut">
              <a:rPr lang="es-AR" smtClean="0"/>
              <a:t>14/3/2019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D53EC-D714-459D-83E0-AD7635F7B20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413CEAA0-3695-4D52-8990-964F7F42CC46}" type="datetimeFigureOut">
              <a:rPr lang="es-AR" smtClean="0"/>
              <a:t>14/3/2019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312D53EC-D714-459D-83E0-AD7635F7B20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413CEAA0-3695-4D52-8990-964F7F42CC46}" type="datetimeFigureOut">
              <a:rPr lang="es-AR" smtClean="0"/>
              <a:t>14/3/2019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312D53EC-D714-459D-83E0-AD7635F7B20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413CEAA0-3695-4D52-8990-964F7F42CC46}" type="datetimeFigureOut">
              <a:rPr lang="es-AR" smtClean="0"/>
              <a:t>14/3/2019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312D53EC-D714-459D-83E0-AD7635F7B203}" type="slidenum">
              <a:rPr lang="es-AR" smtClean="0"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s-ES" i="1" dirty="0" smtClean="0"/>
              <a:t>TEJIDO EPITELIAL</a:t>
            </a:r>
            <a:r>
              <a:rPr lang="es-ES" dirty="0" smtClean="0"/>
              <a:t/>
            </a:r>
            <a:br>
              <a:rPr lang="es-ES" dirty="0" smtClean="0"/>
            </a:b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s-ES" dirty="0" smtClean="0"/>
              <a:t>Conjunto </a:t>
            </a:r>
            <a:r>
              <a:rPr lang="es-ES" dirty="0"/>
              <a:t>de células que revisten o </a:t>
            </a:r>
            <a:r>
              <a:rPr lang="es-ES" dirty="0" smtClean="0"/>
              <a:t>cubren las </a:t>
            </a:r>
            <a:r>
              <a:rPr lang="es-ES" dirty="0"/>
              <a:t>superficies del cuerpo u órganos. </a:t>
            </a:r>
            <a:endParaRPr lang="es-ES" dirty="0" smtClean="0"/>
          </a:p>
          <a:p>
            <a:r>
              <a:rPr lang="es-ES" dirty="0" smtClean="0"/>
              <a:t>Células </a:t>
            </a:r>
            <a:r>
              <a:rPr lang="es-ES" dirty="0"/>
              <a:t>de igual forma, estructura y funcionalmente semejantes. </a:t>
            </a:r>
            <a:endParaRPr lang="es-ES" dirty="0" smtClean="0"/>
          </a:p>
          <a:p>
            <a:r>
              <a:rPr lang="es-ES" dirty="0" smtClean="0"/>
              <a:t>Escasa </a:t>
            </a:r>
            <a:r>
              <a:rPr lang="es-ES" dirty="0"/>
              <a:t>sustancia intercelular. Se asientan sobre la membrana basal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2896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54476" y="-2475776"/>
            <a:ext cx="3347623" cy="896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402982"/>
              </p:ext>
            </p:extLst>
          </p:nvPr>
        </p:nvGraphicFramePr>
        <p:xfrm>
          <a:off x="1" y="3717032"/>
          <a:ext cx="9143999" cy="275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9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9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99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4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Tipo</a:t>
                      </a:r>
                      <a:endParaRPr lang="es-A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Forma de la células de</a:t>
                      </a:r>
                      <a:r>
                        <a:rPr lang="es-ES" sz="1200" baseline="0" dirty="0" smtClean="0"/>
                        <a:t> superficie</a:t>
                      </a:r>
                      <a:endParaRPr lang="es-A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Ejemplo</a:t>
                      </a:r>
                      <a:r>
                        <a:rPr lang="es-ES" sz="1200" baseline="0" dirty="0" smtClean="0"/>
                        <a:t> de localizaciones</a:t>
                      </a:r>
                      <a:endParaRPr lang="es-A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Funciones</a:t>
                      </a:r>
                      <a:endParaRPr lang="es-A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Escamoso estratificado (no queratinizado)</a:t>
                      </a:r>
                      <a:endParaRPr lang="es-A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Aplanada</a:t>
                      </a:r>
                      <a:r>
                        <a:rPr lang="es-ES" sz="1100" baseline="0" dirty="0" smtClean="0"/>
                        <a:t> (con núcleos)</a:t>
                      </a:r>
                      <a:endParaRPr lang="es-A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Recubrimiento:</a:t>
                      </a:r>
                      <a:r>
                        <a:rPr lang="es-ES" sz="1100" baseline="0" dirty="0" smtClean="0"/>
                        <a:t> boca, esófago, pliegues vocales, vagina</a:t>
                      </a:r>
                      <a:endParaRPr lang="es-A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Protección,</a:t>
                      </a:r>
                      <a:r>
                        <a:rPr lang="es-ES" sz="1100" baseline="0" dirty="0" smtClean="0"/>
                        <a:t> secreción </a:t>
                      </a:r>
                      <a:endParaRPr lang="es-A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Escamoso estratificado</a:t>
                      </a:r>
                      <a:r>
                        <a:rPr lang="es-ES" sz="1100" baseline="0" dirty="0" smtClean="0"/>
                        <a:t> (queratinizado)</a:t>
                      </a:r>
                      <a:endParaRPr lang="es-A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Aplanada (sin núcleos)</a:t>
                      </a:r>
                      <a:endParaRPr lang="es-A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Epidermis de la piel</a:t>
                      </a:r>
                      <a:endParaRPr lang="es-A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protección</a:t>
                      </a:r>
                      <a:endParaRPr lang="es-A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Cuboidal estratificado</a:t>
                      </a:r>
                      <a:endParaRPr lang="es-A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cuboidal</a:t>
                      </a:r>
                      <a:endParaRPr lang="es-A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Recubrimiento:</a:t>
                      </a:r>
                      <a:r>
                        <a:rPr lang="es-ES" sz="1100" baseline="0" dirty="0" smtClean="0"/>
                        <a:t> conductos de las glándulas salivales</a:t>
                      </a:r>
                      <a:endParaRPr lang="es-A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protección</a:t>
                      </a:r>
                      <a:endParaRPr lang="es-A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Cilíndrico</a:t>
                      </a:r>
                      <a:r>
                        <a:rPr lang="es-ES" sz="1100" baseline="0" dirty="0" smtClean="0"/>
                        <a:t> </a:t>
                      </a:r>
                      <a:r>
                        <a:rPr lang="es-ES" sz="1100" dirty="0" smtClean="0"/>
                        <a:t>estratificado</a:t>
                      </a:r>
                      <a:endParaRPr lang="es-A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cilíndrica</a:t>
                      </a:r>
                      <a:endParaRPr lang="es-A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Conjuntiva ocular, algunos</a:t>
                      </a:r>
                      <a:r>
                        <a:rPr lang="es-ES" sz="1100" baseline="0" dirty="0" smtClean="0"/>
                        <a:t> conductos excretores grandes</a:t>
                      </a:r>
                      <a:endParaRPr lang="es-A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Secreción,</a:t>
                      </a:r>
                      <a:r>
                        <a:rPr lang="es-ES" sz="1100" baseline="0" dirty="0" smtClean="0"/>
                        <a:t> absorción , protección</a:t>
                      </a:r>
                      <a:endParaRPr lang="es-A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Transicional</a:t>
                      </a:r>
                      <a:endParaRPr lang="es-A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Cupular</a:t>
                      </a:r>
                      <a:r>
                        <a:rPr lang="es-ES" sz="1100" baseline="0" dirty="0" smtClean="0"/>
                        <a:t> (relajada) aplanada (distendida)</a:t>
                      </a:r>
                      <a:endParaRPr lang="es-A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Recubrimiento:</a:t>
                      </a:r>
                      <a:r>
                        <a:rPr lang="es-ES" sz="1100" baseline="0" dirty="0" smtClean="0"/>
                        <a:t> vías urinarias desde los cálices renales hasta la uretra</a:t>
                      </a:r>
                      <a:endParaRPr lang="es-A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Protección, distensibilidad</a:t>
                      </a:r>
                      <a:endParaRPr lang="es-A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797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60031" y="836712"/>
            <a:ext cx="3312369" cy="115212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2000" dirty="0" smtClean="0"/>
              <a:t>Microfotografías de epitelio simple escamoso(X270) </a:t>
            </a:r>
            <a:br>
              <a:rPr lang="es-ES" sz="2000" dirty="0" smtClean="0"/>
            </a:br>
            <a:endParaRPr lang="es-AR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11810"/>
            <a:ext cx="3168352" cy="392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48880"/>
            <a:ext cx="3096343" cy="367240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62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076056" y="1340768"/>
            <a:ext cx="2880320" cy="769969"/>
          </a:xfrm>
        </p:spPr>
        <p:txBody>
          <a:bodyPr>
            <a:normAutofit/>
          </a:bodyPr>
          <a:lstStyle/>
          <a:p>
            <a:r>
              <a:rPr lang="es-ES" sz="2000" dirty="0" smtClean="0"/>
              <a:t>Epitelio simple cilíndrico (x540)</a:t>
            </a:r>
            <a:endParaRPr lang="es-AR" sz="2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27200" y="2276872"/>
            <a:ext cx="5712179" cy="2983750"/>
          </a:xfrm>
        </p:spPr>
        <p:txBody>
          <a:bodyPr/>
          <a:lstStyle/>
          <a:p>
            <a:endParaRPr lang="es-A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36911"/>
            <a:ext cx="2496815" cy="264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43" y="1628800"/>
            <a:ext cx="3421977" cy="3719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32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666731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ES" sz="2800" dirty="0" smtClean="0"/>
              <a:t>Microfotografía de epitelios estratificados</a:t>
            </a:r>
            <a:endParaRPr lang="es-AR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95736" y="1484311"/>
            <a:ext cx="5723058" cy="2882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66763"/>
            <a:ext cx="1586359" cy="165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04864"/>
            <a:ext cx="1179280" cy="360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91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0" y="817582"/>
            <a:ext cx="3488268" cy="1202485"/>
          </a:xfrm>
        </p:spPr>
        <p:txBody>
          <a:bodyPr>
            <a:normAutofit/>
          </a:bodyPr>
          <a:lstStyle/>
          <a:p>
            <a:r>
              <a:rPr lang="es-ES" sz="2000" dirty="0" smtClean="0"/>
              <a:t>Microfotografía del epitelio </a:t>
            </a:r>
            <a:r>
              <a:rPr lang="es-ES" sz="2000" dirty="0" err="1" smtClean="0"/>
              <a:t>pseudoestratificado</a:t>
            </a:r>
            <a:r>
              <a:rPr lang="es-ES" sz="2000" dirty="0" smtClean="0"/>
              <a:t> (x540)</a:t>
            </a:r>
            <a:endParaRPr lang="es-AR" sz="20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1844824"/>
            <a:ext cx="3373974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2301552" cy="395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8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259632" y="1052736"/>
            <a:ext cx="6336704" cy="821953"/>
          </a:xfrm>
          <a:solidFill>
            <a:schemeClr val="accent5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s-ES" sz="5400" dirty="0" smtClean="0"/>
              <a:t>GLANDULAS</a:t>
            </a:r>
            <a:r>
              <a:rPr lang="es-ES" dirty="0" smtClean="0"/>
              <a:t>:</a:t>
            </a:r>
            <a:endParaRPr lang="es-A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03648" y="2060848"/>
            <a:ext cx="6624736" cy="280831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es-ES" sz="3200" b="1" dirty="0" smtClean="0"/>
              <a:t>Se originan a partir de células epiteliales que dejan la superficie en que se desarrollan y penetran en el tejido subyacente y elaboran alrededor de ellas una lamina basal</a:t>
            </a:r>
            <a:endParaRPr lang="es-AR" sz="3200" b="1" dirty="0"/>
          </a:p>
        </p:txBody>
      </p:sp>
    </p:spTree>
    <p:extLst>
      <p:ext uri="{BB962C8B-B14F-4D97-AF65-F5344CB8AC3E}">
        <p14:creationId xmlns:p14="http://schemas.microsoft.com/office/powerpoint/2010/main" val="55753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115616" y="1412776"/>
            <a:ext cx="6912768" cy="749945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s-ES" dirty="0" smtClean="0"/>
              <a:t>Clasificación de glándulas</a:t>
            </a:r>
            <a:endParaRPr lang="es-A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03648" y="2708920"/>
            <a:ext cx="6400800" cy="280831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s-ES" dirty="0" smtClean="0"/>
              <a:t>Se clasifican según sus productos secretorios: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s-ES" i="1" u="sng" dirty="0" smtClean="0"/>
              <a:t>Glándulas </a:t>
            </a:r>
            <a:r>
              <a:rPr lang="es-ES" i="1" u="sng" dirty="0" err="1" smtClean="0"/>
              <a:t>exócrinas</a:t>
            </a:r>
            <a:r>
              <a:rPr lang="es-ES" dirty="0" smtClean="0"/>
              <a:t>: que secretan sus productos a través de conductos hacia la superficie epitelial externa o interna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s-ES" i="1" u="sng" dirty="0" smtClean="0"/>
              <a:t>Glándulas endócrinas</a:t>
            </a:r>
            <a:r>
              <a:rPr lang="es-ES" dirty="0" smtClean="0"/>
              <a:t>: no tienen conductos, secretan sus productos hacia la sangre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96529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024" y="836712"/>
            <a:ext cx="7150722" cy="533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54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s-ES" b="1" dirty="0" smtClean="0">
                <a:ln w="12700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Glándulas exocrinas</a:t>
            </a:r>
            <a:endParaRPr lang="es-AR" b="1" dirty="0">
              <a:ln w="12700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>
            <a:normAutofit fontScale="92500"/>
          </a:bodyPr>
          <a:lstStyle/>
          <a:p>
            <a:r>
              <a:rPr lang="es-ES" dirty="0" smtClean="0"/>
              <a:t>Mecanismos de liberación de productos secretorios</a:t>
            </a:r>
          </a:p>
          <a:p>
            <a:pPr>
              <a:buFont typeface="Wingdings" pitchFamily="2" charset="2"/>
              <a:buChar char="ü"/>
            </a:pPr>
            <a:r>
              <a:rPr lang="es-ES" dirty="0" err="1" smtClean="0"/>
              <a:t>Merocrino</a:t>
            </a:r>
            <a:r>
              <a:rPr lang="es-ES" dirty="0" smtClean="0"/>
              <a:t>: la liberación del producto secretorio ocurre a través de </a:t>
            </a:r>
            <a:r>
              <a:rPr lang="es-ES" dirty="0" err="1" smtClean="0"/>
              <a:t>exocitosis</a:t>
            </a:r>
            <a:r>
              <a:rPr lang="es-ES" dirty="0" smtClean="0"/>
              <a:t>( </a:t>
            </a:r>
            <a:r>
              <a:rPr lang="es-ES" dirty="0" err="1" smtClean="0"/>
              <a:t>gl</a:t>
            </a:r>
            <a:r>
              <a:rPr lang="es-ES" dirty="0" smtClean="0"/>
              <a:t>. Parótida)</a:t>
            </a:r>
          </a:p>
          <a:p>
            <a:pPr>
              <a:buFont typeface="Wingdings" pitchFamily="2" charset="2"/>
              <a:buChar char="ü"/>
            </a:pPr>
            <a:r>
              <a:rPr lang="es-ES" dirty="0" err="1" smtClean="0"/>
              <a:t>Apocrino</a:t>
            </a:r>
            <a:r>
              <a:rPr lang="es-ES" dirty="0" smtClean="0"/>
              <a:t>: expulsa el producto de su secreción junto con parte de la célula (</a:t>
            </a:r>
            <a:r>
              <a:rPr lang="es-ES" dirty="0" err="1" smtClean="0"/>
              <a:t>gl</a:t>
            </a:r>
            <a:r>
              <a:rPr lang="es-ES" dirty="0" smtClean="0"/>
              <a:t>. Mamaria)</a:t>
            </a:r>
          </a:p>
          <a:p>
            <a:pPr>
              <a:buFont typeface="Wingdings" pitchFamily="2" charset="2"/>
              <a:buChar char="ü"/>
            </a:pPr>
            <a:r>
              <a:rPr lang="es-ES" dirty="0" err="1" smtClean="0"/>
              <a:t>Holocrino</a:t>
            </a:r>
            <a:r>
              <a:rPr lang="es-ES" dirty="0" smtClean="0"/>
              <a:t>: a medida que madura la célula secretoria, muere y se transforma en el producto secretorio (</a:t>
            </a:r>
            <a:r>
              <a:rPr lang="es-ES" dirty="0" err="1" smtClean="0"/>
              <a:t>gl</a:t>
            </a:r>
            <a:r>
              <a:rPr lang="es-ES" dirty="0" smtClean="0"/>
              <a:t>. Sebáceas)</a:t>
            </a:r>
          </a:p>
          <a:p>
            <a:pPr marL="0" indent="0">
              <a:buNone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72451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7416824" cy="359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Llamada rectangular redondeada"/>
          <p:cNvSpPr/>
          <p:nvPr/>
        </p:nvSpPr>
        <p:spPr>
          <a:xfrm>
            <a:off x="3635896" y="908720"/>
            <a:ext cx="1440160" cy="86409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salivales</a:t>
            </a:r>
            <a:endParaRPr lang="es-AR" dirty="0"/>
          </a:p>
        </p:txBody>
      </p:sp>
      <p:sp>
        <p:nvSpPr>
          <p:cNvPr id="5" name="4 Llamada rectangular redondeada"/>
          <p:cNvSpPr/>
          <p:nvPr/>
        </p:nvSpPr>
        <p:spPr>
          <a:xfrm>
            <a:off x="6300192" y="908720"/>
            <a:ext cx="1368152" cy="86409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mamaria</a:t>
            </a:r>
            <a:endParaRPr lang="es-AR" dirty="0"/>
          </a:p>
        </p:txBody>
      </p:sp>
      <p:sp>
        <p:nvSpPr>
          <p:cNvPr id="7" name="6 Llamada rectangular redondeada"/>
          <p:cNvSpPr/>
          <p:nvPr/>
        </p:nvSpPr>
        <p:spPr>
          <a:xfrm>
            <a:off x="1115616" y="908720"/>
            <a:ext cx="1440160" cy="86409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sebácea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15718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s-ES" sz="3600" dirty="0" smtClean="0"/>
              <a:t>CARACTERISTICAS DE LOS EPITELIOS</a:t>
            </a:r>
            <a:endParaRPr lang="es-AR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s-AR" dirty="0" smtClean="0"/>
              <a:t>Diversidad de formas celulares</a:t>
            </a:r>
          </a:p>
          <a:p>
            <a:r>
              <a:rPr lang="es-AR" dirty="0" smtClean="0"/>
              <a:t>Borde </a:t>
            </a:r>
            <a:r>
              <a:rPr lang="es-AR" dirty="0"/>
              <a:t>apical o </a:t>
            </a:r>
            <a:r>
              <a:rPr lang="es-AR" dirty="0" err="1"/>
              <a:t>luminal</a:t>
            </a:r>
            <a:r>
              <a:rPr lang="es-AR" dirty="0"/>
              <a:t>.</a:t>
            </a:r>
          </a:p>
          <a:p>
            <a:r>
              <a:rPr lang="es-AR" dirty="0"/>
              <a:t>Borde basal.</a:t>
            </a:r>
          </a:p>
          <a:p>
            <a:r>
              <a:rPr lang="es-AR" dirty="0"/>
              <a:t>Borde o superficie lateral.</a:t>
            </a:r>
          </a:p>
          <a:p>
            <a:r>
              <a:rPr lang="es-AR" dirty="0" err="1"/>
              <a:t>Avascular</a:t>
            </a:r>
            <a:r>
              <a:rPr lang="es-AR" dirty="0"/>
              <a:t>.</a:t>
            </a:r>
          </a:p>
          <a:p>
            <a:r>
              <a:rPr lang="es-AR" dirty="0"/>
              <a:t>Modificaciones de bordes o superficies</a:t>
            </a:r>
          </a:p>
        </p:txBody>
      </p:sp>
    </p:spTree>
    <p:extLst>
      <p:ext uri="{BB962C8B-B14F-4D97-AF65-F5344CB8AC3E}">
        <p14:creationId xmlns:p14="http://schemas.microsoft.com/office/powerpoint/2010/main" val="3937828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s-ES" dirty="0" smtClean="0"/>
              <a:t>GLANDULAS EXOCRINAS UNICELULARES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63040" y="2119257"/>
            <a:ext cx="6196405" cy="3830023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s-ES" dirty="0" smtClean="0"/>
              <a:t>Las caliciformes, recubren el tubo digestivo y vías respiratorias</a:t>
            </a:r>
          </a:p>
          <a:p>
            <a:r>
              <a:rPr lang="es-ES" dirty="0" smtClean="0"/>
              <a:t>Caliciformes tienen forma de globo,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62131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s-ES" dirty="0" smtClean="0"/>
              <a:t>GLANDULAS EXOCRINAS MULTICELULARES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60000"/>
              <a:lumOff val="40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s-ES" dirty="0" smtClean="0"/>
              <a:t>Existen </a:t>
            </a:r>
            <a:r>
              <a:rPr lang="es-ES" smtClean="0"/>
              <a:t>como </a:t>
            </a:r>
            <a:r>
              <a:rPr lang="es-ES" smtClean="0"/>
              <a:t>racimos </a:t>
            </a:r>
            <a:r>
              <a:rPr lang="es-ES" dirty="0" smtClean="0"/>
              <a:t>organizados de unidades secretorias</a:t>
            </a:r>
          </a:p>
          <a:p>
            <a:r>
              <a:rPr lang="es-ES" dirty="0" smtClean="0"/>
              <a:t>Clasificación: simple: sus conductos no se ramifican y compuestas cuando se ramifican</a:t>
            </a:r>
          </a:p>
          <a:p>
            <a:r>
              <a:rPr lang="es-ES" dirty="0" smtClean="0"/>
              <a:t>Se clasifican según morfología de sus conductos: tubulares, </a:t>
            </a:r>
            <a:r>
              <a:rPr lang="es-ES" dirty="0" err="1" smtClean="0"/>
              <a:t>acinares</a:t>
            </a:r>
            <a:r>
              <a:rPr lang="es-ES" dirty="0" smtClean="0"/>
              <a:t> y </a:t>
            </a:r>
            <a:r>
              <a:rPr lang="es-ES" dirty="0" err="1" smtClean="0"/>
              <a:t>tubuloalveolares</a:t>
            </a: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39731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s-ES" sz="1800" dirty="0" smtClean="0"/>
              <a:t>CLASIFICACION DE GLANDULAS EXOCRINAS MULTICELULARES</a:t>
            </a:r>
            <a:endParaRPr lang="es-AR" sz="1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1619672" y="1988840"/>
            <a:ext cx="6055887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Kalimb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Kalimb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0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0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s-ES" dirty="0" smtClean="0"/>
              <a:t>GLANDULAS ENDOCRINAS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s-ES" dirty="0" smtClean="0"/>
              <a:t>Carecen de conductos y por lo tanto sus productos secretorios se vierten directamente al torrente sanguíneo</a:t>
            </a:r>
          </a:p>
          <a:p>
            <a:r>
              <a:rPr lang="es-ES" dirty="0" smtClean="0"/>
              <a:t>Sus secreciones son hormonas para distribuirse en los órganos blanco</a:t>
            </a:r>
          </a:p>
          <a:p>
            <a:r>
              <a:rPr lang="es-ES" dirty="0" smtClean="0"/>
              <a:t>Las principales son: suprarrenales,</a:t>
            </a:r>
          </a:p>
          <a:p>
            <a:pPr marL="0" indent="0">
              <a:buNone/>
            </a:pPr>
            <a:r>
              <a:rPr lang="es-ES" dirty="0" smtClean="0"/>
              <a:t> hipófisis, tiroides, paratiroides, ovarios, testículos</a:t>
            </a:r>
          </a:p>
          <a:p>
            <a:endParaRPr lang="es-A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708920"/>
            <a:ext cx="1206500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51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s-ES" dirty="0" smtClean="0"/>
              <a:t>GLÀNDULAS  MIXTAS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75656" y="2924944"/>
            <a:ext cx="6196405" cy="2173839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Ejemplo</a:t>
            </a:r>
            <a:r>
              <a:rPr lang="es-ES" smtClean="0"/>
              <a:t>: páncreas.</a:t>
            </a:r>
            <a:endParaRPr lang="es-ES" dirty="0" smtClean="0"/>
          </a:p>
          <a:p>
            <a:r>
              <a:rPr lang="es-ES" dirty="0" smtClean="0"/>
              <a:t>La parte exocrina de la glándula secreta su producto a un conducto, en tanto que la porción endócrina lo vierte al torrente sanguíneo.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96748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Diversidad de formas celulares</a:t>
            </a:r>
            <a:endParaRPr lang="es-ES" dirty="0"/>
          </a:p>
        </p:txBody>
      </p:sp>
      <p:pic>
        <p:nvPicPr>
          <p:cNvPr id="1026" name="Picture 2" descr="Resultado de imagen para tejido epitelial diversidad de formas celular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8800"/>
            <a:ext cx="4071302" cy="418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732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s-ES" dirty="0" smtClean="0"/>
              <a:t>FUNCIONES DE LOS EPITELIOS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/>
          </a:p>
          <a:p>
            <a:r>
              <a:rPr lang="es-ES" dirty="0"/>
              <a:t>Protección</a:t>
            </a:r>
            <a:r>
              <a:rPr lang="es-ES" dirty="0" smtClean="0"/>
              <a:t>.</a:t>
            </a:r>
          </a:p>
          <a:p>
            <a:r>
              <a:rPr lang="es-ES" dirty="0" smtClean="0"/>
              <a:t>Intercambio.</a:t>
            </a:r>
            <a:endParaRPr lang="es-ES" dirty="0"/>
          </a:p>
          <a:p>
            <a:r>
              <a:rPr lang="es-ES" dirty="0" smtClean="0"/>
              <a:t>Secreción</a:t>
            </a:r>
            <a:endParaRPr lang="es-ES" dirty="0"/>
          </a:p>
          <a:p>
            <a:r>
              <a:rPr lang="es-ES" dirty="0"/>
              <a:t>Absorción</a:t>
            </a:r>
            <a:r>
              <a:rPr lang="es-ES" dirty="0" smtClean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7619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s-ES" dirty="0" smtClean="0"/>
              <a:t>Especializaciones de membrana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s-ES" sz="6400" dirty="0" smtClean="0"/>
              <a:t>Región apical		microvellosidades   					cilios</a:t>
            </a:r>
            <a:endParaRPr lang="es-ES" sz="6400" dirty="0"/>
          </a:p>
          <a:p>
            <a:endParaRPr lang="es-ES" sz="6400" dirty="0" smtClean="0"/>
          </a:p>
          <a:p>
            <a:endParaRPr lang="es-ES" sz="6400" dirty="0"/>
          </a:p>
          <a:p>
            <a:endParaRPr lang="es-ES" sz="6400" dirty="0" smtClean="0"/>
          </a:p>
          <a:p>
            <a:endParaRPr lang="es-ES" sz="6400" dirty="0"/>
          </a:p>
          <a:p>
            <a:r>
              <a:rPr lang="es-ES" sz="6400" dirty="0" smtClean="0"/>
              <a:t>Región </a:t>
            </a:r>
            <a:r>
              <a:rPr lang="es-ES" sz="6400" dirty="0"/>
              <a:t>lateral 		uniones </a:t>
            </a:r>
            <a:r>
              <a:rPr lang="es-ES" sz="6400" dirty="0" err="1"/>
              <a:t>ocluyentes</a:t>
            </a:r>
            <a:r>
              <a:rPr lang="es-ES" sz="6400" dirty="0"/>
              <a:t> 					uniones adherentes 				</a:t>
            </a:r>
            <a:r>
              <a:rPr lang="es-ES" sz="6400" dirty="0" smtClean="0"/>
              <a:t>	uniones comunicantes</a:t>
            </a:r>
          </a:p>
          <a:p>
            <a:endParaRPr lang="es-ES" sz="6400" dirty="0"/>
          </a:p>
          <a:p>
            <a:endParaRPr lang="es-ES" sz="6400" dirty="0" smtClean="0"/>
          </a:p>
          <a:p>
            <a:endParaRPr lang="es-ES" sz="6400" dirty="0"/>
          </a:p>
          <a:p>
            <a:endParaRPr lang="es-ES" sz="6400" dirty="0" smtClean="0"/>
          </a:p>
          <a:p>
            <a:r>
              <a:rPr lang="es-ES" sz="6400" dirty="0"/>
              <a:t>Región basal  		membrana basal</a:t>
            </a:r>
          </a:p>
          <a:p>
            <a:pPr marL="0" indent="0">
              <a:buNone/>
            </a:pPr>
            <a:r>
              <a:rPr lang="es-ES" sz="6400" dirty="0"/>
              <a:t>		</a:t>
            </a:r>
            <a:r>
              <a:rPr lang="es-ES" sz="6400" dirty="0" smtClean="0"/>
              <a:t>	uniones </a:t>
            </a:r>
            <a:r>
              <a:rPr lang="es-ES" sz="6400" dirty="0"/>
              <a:t>célula – matriz extracelular	</a:t>
            </a:r>
          </a:p>
          <a:p>
            <a:endParaRPr lang="es-ES" sz="6400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pPr marL="1417320" lvl="4" indent="0">
              <a:buNone/>
            </a:pPr>
            <a:endParaRPr lang="es-ES" dirty="0" smtClean="0"/>
          </a:p>
          <a:p>
            <a:pPr marL="1417320" lvl="4" indent="0">
              <a:buNone/>
            </a:pPr>
            <a:r>
              <a:rPr lang="es-ES" dirty="0"/>
              <a:t>	</a:t>
            </a:r>
            <a:r>
              <a:rPr lang="es-ES" dirty="0" smtClean="0"/>
              <a:t>				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4862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5023" y="620688"/>
            <a:ext cx="6965245" cy="1008113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s-ES" dirty="0" smtClean="0"/>
              <a:t>Uniones de las células epiteliales</a:t>
            </a:r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1934243"/>
            <a:ext cx="6984776" cy="431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24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>
            <a:sp3d extrusionH="57150">
              <a:bevelT w="38100" h="38100" prst="slope"/>
            </a:sp3d>
          </a:bodyPr>
          <a:lstStyle/>
          <a:p>
            <a:r>
              <a:rPr lang="es-ES" dirty="0" smtClean="0"/>
              <a:t>TEJIDO EPITELIAL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dirty="0" smtClean="0"/>
              <a:t>SE ENCUNTRA EN DOS FORMAS:</a:t>
            </a:r>
          </a:p>
          <a:p>
            <a:pPr marL="0" indent="0">
              <a:buNone/>
            </a:pPr>
            <a:r>
              <a:rPr lang="es-ES" sz="3600" b="1" i="1" u="sng" dirty="0" smtClean="0"/>
              <a:t>EPITELIOS</a:t>
            </a:r>
          </a:p>
          <a:p>
            <a:pPr marL="0" indent="0">
              <a:buNone/>
            </a:pPr>
            <a:r>
              <a:rPr lang="es-ES" dirty="0" smtClean="0"/>
              <a:t>TIPOS</a:t>
            </a:r>
          </a:p>
          <a:p>
            <a:r>
              <a:rPr lang="es-ES" sz="2000" dirty="0" smtClean="0"/>
              <a:t>SIMPLE </a:t>
            </a:r>
          </a:p>
          <a:p>
            <a:r>
              <a:rPr lang="es-ES" sz="2000" dirty="0" smtClean="0"/>
              <a:t>ESTRATIFICADO</a:t>
            </a:r>
          </a:p>
          <a:p>
            <a:pPr marL="0" indent="0">
              <a:buNone/>
            </a:pPr>
            <a:r>
              <a:rPr lang="es-ES" sz="3600" b="1" i="1" u="sng" dirty="0" smtClean="0"/>
              <a:t>GLANDULAR</a:t>
            </a:r>
          </a:p>
          <a:p>
            <a:r>
              <a:rPr lang="es-ES" sz="2200" dirty="0" smtClean="0"/>
              <a:t>ENDOCRINAS</a:t>
            </a:r>
          </a:p>
          <a:p>
            <a:r>
              <a:rPr lang="es-ES" sz="2200" dirty="0" smtClean="0"/>
              <a:t>EXOCRINAS</a:t>
            </a:r>
          </a:p>
          <a:p>
            <a:endParaRPr lang="es-AR" dirty="0"/>
          </a:p>
        </p:txBody>
      </p:sp>
      <p:pic>
        <p:nvPicPr>
          <p:cNvPr id="4" name="Maid with the Flaxen Hai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0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69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s-ES" dirty="0" smtClean="0"/>
              <a:t>TIPOS DE EPITELIOS DE REVESTIMIENTO</a:t>
            </a:r>
            <a:endParaRPr lang="es-A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265" y="2119313"/>
            <a:ext cx="4804833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772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 flipV="1">
            <a:off x="539552" y="142922"/>
            <a:ext cx="7772400" cy="45719"/>
          </a:xfrm>
        </p:spPr>
        <p:txBody>
          <a:bodyPr>
            <a:normAutofit fontScale="90000"/>
          </a:bodyPr>
          <a:lstStyle/>
          <a:p>
            <a:endParaRPr lang="es-A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99592" y="3990430"/>
            <a:ext cx="7620967" cy="2606922"/>
          </a:xfrm>
        </p:spPr>
        <p:txBody>
          <a:bodyPr>
            <a:normAutofit/>
          </a:bodyPr>
          <a:lstStyle/>
          <a:p>
            <a:pPr algn="l"/>
            <a:endParaRPr lang="es-AR" sz="11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40097" y="-3249690"/>
            <a:ext cx="2843402" cy="914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774730"/>
              </p:ext>
            </p:extLst>
          </p:nvPr>
        </p:nvGraphicFramePr>
        <p:xfrm>
          <a:off x="0" y="2708920"/>
          <a:ext cx="91440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5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67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Tipo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Forma de las células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Ejemplo de localizaciones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Funciones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escamoso simple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aplanada</a:t>
                      </a:r>
                      <a:endParaRPr lang="es-A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u="sng" dirty="0" smtClean="0"/>
                        <a:t>Recubrimiento: </a:t>
                      </a:r>
                      <a:r>
                        <a:rPr lang="es-ES" sz="1200" u="none" dirty="0" smtClean="0"/>
                        <a:t>alveolos pulmonares, asa de Henle; vasos sanguíneos</a:t>
                      </a:r>
                      <a:endParaRPr lang="es-AR" sz="12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Membrana  limitante, transporte de liquido, intercambio gaseoso, lubricación</a:t>
                      </a:r>
                      <a:endParaRPr lang="es-A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Cuboidal</a:t>
                      </a:r>
                      <a:r>
                        <a:rPr lang="es-ES" sz="1200" baseline="0" dirty="0" smtClean="0"/>
                        <a:t> simple</a:t>
                      </a:r>
                      <a:endParaRPr lang="es-A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cuboidal</a:t>
                      </a:r>
                      <a:endParaRPr lang="es-A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Conductos de muchas  glándulas,</a:t>
                      </a:r>
                      <a:r>
                        <a:rPr lang="es-ES" sz="1200" baseline="0" dirty="0" smtClean="0"/>
                        <a:t> cubren el ovario, forman túbulos renales</a:t>
                      </a:r>
                      <a:endParaRPr lang="es-A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Secreción, absorción, protección</a:t>
                      </a:r>
                      <a:endParaRPr lang="es-A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cilíndrico</a:t>
                      </a:r>
                      <a:r>
                        <a:rPr lang="es-ES" baseline="0" dirty="0" smtClean="0"/>
                        <a:t> simple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cilíndrica</a:t>
                      </a:r>
                      <a:endParaRPr lang="es-A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Recubrimiento:</a:t>
                      </a:r>
                      <a:r>
                        <a:rPr lang="es-ES" sz="1200" baseline="0" dirty="0" smtClean="0"/>
                        <a:t> oviductos, conductos eferentes d e los testículos, útero, gran parte del tubo digestivo, vesícula biliar </a:t>
                      </a:r>
                      <a:endParaRPr lang="es-A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Transporte</a:t>
                      </a:r>
                      <a:r>
                        <a:rPr lang="es-ES" sz="1200" baseline="0" dirty="0" smtClean="0"/>
                        <a:t> , absorción secreción, protección.</a:t>
                      </a:r>
                      <a:endParaRPr lang="es-A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238171"/>
              </p:ext>
            </p:extLst>
          </p:nvPr>
        </p:nvGraphicFramePr>
        <p:xfrm>
          <a:off x="-1" y="5085185"/>
          <a:ext cx="9144000" cy="2014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5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60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14344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seudoestratificado</a:t>
                      </a:r>
                      <a:endParaRPr lang="es-A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Todas las células</a:t>
                      </a:r>
                      <a:r>
                        <a:rPr lang="es-ES" sz="1400" baseline="0" dirty="0" smtClean="0"/>
                        <a:t> descansan en la lámina basal pero no todas llegan a la superficie epitelial, las células de la superficie son cilíndricas</a:t>
                      </a:r>
                      <a:endParaRPr lang="es-A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Recubrimiento:</a:t>
                      </a:r>
                      <a:r>
                        <a:rPr lang="es-ES" sz="1400" baseline="0" dirty="0" smtClean="0"/>
                        <a:t> la mayor parte de la tráquea, bronquios primarios, cavidad nasal, grandes conductos excretorios</a:t>
                      </a:r>
                      <a:endParaRPr lang="es-A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Secreción, absorción, </a:t>
                      </a:r>
                      <a:r>
                        <a:rPr lang="es-ES" sz="1400" b="0" dirty="0" smtClean="0"/>
                        <a:t>lubricación</a:t>
                      </a:r>
                      <a:r>
                        <a:rPr lang="es-ES" sz="1400" dirty="0" smtClean="0"/>
                        <a:t>, transporte</a:t>
                      </a:r>
                      <a:endParaRPr lang="es-A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491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incheta">
  <a:themeElements>
    <a:clrScheme name="Chinchet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Chincheta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inche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470</TotalTime>
  <Words>645</Words>
  <Application>Microsoft Office PowerPoint</Application>
  <PresentationFormat>Presentación en pantalla (4:3)</PresentationFormat>
  <Paragraphs>135</Paragraphs>
  <Slides>24</Slides>
  <Notes>1</Notes>
  <HiddenSlides>0</HiddenSlides>
  <MMClips>3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2" baseType="lpstr">
      <vt:lpstr>Arial</vt:lpstr>
      <vt:lpstr>Brush Script MT</vt:lpstr>
      <vt:lpstr>Calibri</vt:lpstr>
      <vt:lpstr>Constantia</vt:lpstr>
      <vt:lpstr>Franklin Gothic Book</vt:lpstr>
      <vt:lpstr>Rage Italic</vt:lpstr>
      <vt:lpstr>Wingdings</vt:lpstr>
      <vt:lpstr>Chincheta</vt:lpstr>
      <vt:lpstr>TEJIDO EPITELIAL </vt:lpstr>
      <vt:lpstr>CARACTERISTICAS DE LOS EPITELIOS</vt:lpstr>
      <vt:lpstr>Diversidad de formas celulares</vt:lpstr>
      <vt:lpstr>FUNCIONES DE LOS EPITELIOS</vt:lpstr>
      <vt:lpstr>Especializaciones de membrana</vt:lpstr>
      <vt:lpstr>Uniones de las células epiteliales</vt:lpstr>
      <vt:lpstr>TEJIDO EPITELIAL</vt:lpstr>
      <vt:lpstr>TIPOS DE EPITELIOS DE REVESTIMIENTO</vt:lpstr>
      <vt:lpstr>Presentación de PowerPoint</vt:lpstr>
      <vt:lpstr>Presentación de PowerPoint</vt:lpstr>
      <vt:lpstr>Microfotografías de epitelio simple escamoso(X270)  </vt:lpstr>
      <vt:lpstr>Epitelio simple cilíndrico (x540)</vt:lpstr>
      <vt:lpstr>Microfotografía de epitelios estratificados</vt:lpstr>
      <vt:lpstr>Microfotografía del epitelio pseudoestratificado (x540)</vt:lpstr>
      <vt:lpstr>GLANDULAS:</vt:lpstr>
      <vt:lpstr>Clasificación de glándulas</vt:lpstr>
      <vt:lpstr>Presentación de PowerPoint</vt:lpstr>
      <vt:lpstr>Glándulas exocrinas</vt:lpstr>
      <vt:lpstr>Presentación de PowerPoint</vt:lpstr>
      <vt:lpstr>GLANDULAS EXOCRINAS UNICELULARES</vt:lpstr>
      <vt:lpstr>GLANDULAS EXOCRINAS MULTICELULARES</vt:lpstr>
      <vt:lpstr>CLASIFICACION DE GLANDULAS EXOCRINAS MULTICELULARES</vt:lpstr>
      <vt:lpstr>GLANDULAS ENDOCRINAS</vt:lpstr>
      <vt:lpstr>GLÀNDULAS  MIXTAS</vt:lpstr>
    </vt:vector>
  </TitlesOfParts>
  <Company>BlueDeep 2010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TEJIDO EPITELIAL</dc:title>
  <dc:creator>BlueDeep</dc:creator>
  <cp:lastModifiedBy>tatiana rigamonti</cp:lastModifiedBy>
  <cp:revision>41</cp:revision>
  <dcterms:created xsi:type="dcterms:W3CDTF">2017-03-07T00:54:48Z</dcterms:created>
  <dcterms:modified xsi:type="dcterms:W3CDTF">2019-03-14T17:07:40Z</dcterms:modified>
</cp:coreProperties>
</file>