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9" r:id="rId2"/>
    <p:sldId id="256" r:id="rId3"/>
    <p:sldId id="257" r:id="rId4"/>
    <p:sldId id="258" r:id="rId5"/>
    <p:sldId id="259" r:id="rId6"/>
    <p:sldId id="260" r:id="rId7"/>
    <p:sldId id="281" r:id="rId8"/>
    <p:sldId id="261" r:id="rId9"/>
    <p:sldId id="283" r:id="rId10"/>
    <p:sldId id="282" r:id="rId11"/>
    <p:sldId id="262" r:id="rId12"/>
    <p:sldId id="263" r:id="rId13"/>
    <p:sldId id="264" r:id="rId14"/>
    <p:sldId id="284" r:id="rId15"/>
    <p:sldId id="285" r:id="rId16"/>
    <p:sldId id="266" r:id="rId17"/>
    <p:sldId id="267" r:id="rId18"/>
    <p:sldId id="268" r:id="rId19"/>
    <p:sldId id="271" r:id="rId20"/>
    <p:sldId id="270" r:id="rId21"/>
    <p:sldId id="272" r:id="rId22"/>
    <p:sldId id="273" r:id="rId23"/>
    <p:sldId id="274" r:id="rId24"/>
    <p:sldId id="275" r:id="rId25"/>
    <p:sldId id="276" r:id="rId26"/>
    <p:sldId id="277" r:id="rId27"/>
    <p:sldId id="278" r:id="rId28"/>
    <p:sldId id="279" r:id="rId29"/>
    <p:sldId id="280" r:id="rId3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4F059CAC-589B-41A8-A5B8-861DD6F1C669}" type="datetimeFigureOut">
              <a:rPr lang="es-MX" smtClean="0"/>
              <a:pPr/>
              <a:t>30/05/2020</a:t>
            </a:fld>
            <a:endParaRPr lang="es-MX"/>
          </a:p>
        </p:txBody>
      </p:sp>
      <p:sp>
        <p:nvSpPr>
          <p:cNvPr id="17" name="16 Marcador de pie de página"/>
          <p:cNvSpPr>
            <a:spLocks noGrp="1"/>
          </p:cNvSpPr>
          <p:nvPr>
            <p:ph type="ftr" sz="quarter" idx="11"/>
          </p:nvPr>
        </p:nvSpPr>
        <p:spPr>
          <a:xfrm>
            <a:off x="5410200" y="4205288"/>
            <a:ext cx="1295400" cy="457200"/>
          </a:xfrm>
        </p:spPr>
        <p:txBody>
          <a:bodyPr/>
          <a:lstStyle/>
          <a:p>
            <a:endParaRPr lang="es-MX"/>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A38044-1F5A-4080-85D4-1639C13C0DE6}"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F059CAC-589B-41A8-A5B8-861DD6F1C669}" type="datetimeFigureOut">
              <a:rPr lang="es-MX" smtClean="0"/>
              <a:pPr/>
              <a:t>30/05/2020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4A38044-1F5A-4080-85D4-1639C13C0DE6}"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F059CAC-589B-41A8-A5B8-861DD6F1C669}" type="datetimeFigureOut">
              <a:rPr lang="es-MX" smtClean="0"/>
              <a:pPr/>
              <a:t>30/05/2020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4A38044-1F5A-4080-85D4-1639C13C0DE6}"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F059CAC-589B-41A8-A5B8-861DD6F1C669}" type="datetimeFigureOut">
              <a:rPr lang="es-MX" smtClean="0"/>
              <a:pPr/>
              <a:t>30/05/2020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4A38044-1F5A-4080-85D4-1639C13C0DE6}"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4F059CAC-589B-41A8-A5B8-861DD6F1C669}" type="datetimeFigureOut">
              <a:rPr lang="es-MX" smtClean="0"/>
              <a:pPr/>
              <a:t>30/05/2020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4A38044-1F5A-4080-85D4-1639C13C0DE6}"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4F059CAC-589B-41A8-A5B8-861DD6F1C669}" type="datetimeFigureOut">
              <a:rPr lang="es-MX" smtClean="0"/>
              <a:pPr/>
              <a:t>30/05/2020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4A38044-1F5A-4080-85D4-1639C13C0DE6}"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6" name="25 Marcador de fecha"/>
          <p:cNvSpPr>
            <a:spLocks noGrp="1"/>
          </p:cNvSpPr>
          <p:nvPr>
            <p:ph type="dt" sz="half" idx="10"/>
          </p:nvPr>
        </p:nvSpPr>
        <p:spPr/>
        <p:txBody>
          <a:bodyPr rtlCol="0"/>
          <a:lstStyle/>
          <a:p>
            <a:fld id="{4F059CAC-589B-41A8-A5B8-861DD6F1C669}" type="datetimeFigureOut">
              <a:rPr lang="es-MX" smtClean="0"/>
              <a:pPr/>
              <a:t>30/05/2020</a:t>
            </a:fld>
            <a:endParaRPr lang="es-MX"/>
          </a:p>
        </p:txBody>
      </p:sp>
      <p:sp>
        <p:nvSpPr>
          <p:cNvPr id="27" name="26 Marcador de número de diapositiva"/>
          <p:cNvSpPr>
            <a:spLocks noGrp="1"/>
          </p:cNvSpPr>
          <p:nvPr>
            <p:ph type="sldNum" sz="quarter" idx="11"/>
          </p:nvPr>
        </p:nvSpPr>
        <p:spPr/>
        <p:txBody>
          <a:bodyPr rtlCol="0"/>
          <a:lstStyle/>
          <a:p>
            <a:fld id="{54A38044-1F5A-4080-85D4-1639C13C0DE6}" type="slidenum">
              <a:rPr lang="es-MX" smtClean="0"/>
              <a:pPr/>
              <a:t>‹Nº›</a:t>
            </a:fld>
            <a:endParaRPr lang="es-MX"/>
          </a:p>
        </p:txBody>
      </p:sp>
      <p:sp>
        <p:nvSpPr>
          <p:cNvPr id="28" name="2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4F059CAC-589B-41A8-A5B8-861DD6F1C669}" type="datetimeFigureOut">
              <a:rPr lang="es-MX" smtClean="0"/>
              <a:pPr/>
              <a:t>30/05/2020</a:t>
            </a:fld>
            <a:endParaRPr lang="es-MX"/>
          </a:p>
        </p:txBody>
      </p:sp>
      <p:sp>
        <p:nvSpPr>
          <p:cNvPr id="4" name="3 Marcador de pie de página"/>
          <p:cNvSpPr>
            <a:spLocks noGrp="1"/>
          </p:cNvSpPr>
          <p:nvPr>
            <p:ph type="ftr" sz="quarter" idx="11"/>
          </p:nvPr>
        </p:nvSpPr>
        <p:spPr>
          <a:xfrm>
            <a:off x="5257800" y="612648"/>
            <a:ext cx="1325880" cy="457200"/>
          </a:xfrm>
        </p:spPr>
        <p:txBody>
          <a:bodyPr/>
          <a:lstStyle/>
          <a:p>
            <a:endParaRPr lang="es-MX"/>
          </a:p>
        </p:txBody>
      </p:sp>
      <p:sp>
        <p:nvSpPr>
          <p:cNvPr id="5" name="4 Marcador de número de diapositiva"/>
          <p:cNvSpPr>
            <a:spLocks noGrp="1"/>
          </p:cNvSpPr>
          <p:nvPr>
            <p:ph type="sldNum" sz="quarter" idx="12"/>
          </p:nvPr>
        </p:nvSpPr>
        <p:spPr>
          <a:xfrm>
            <a:off x="8174736" y="2272"/>
            <a:ext cx="762000" cy="365760"/>
          </a:xfrm>
        </p:spPr>
        <p:txBody>
          <a:bodyPr/>
          <a:lstStyle/>
          <a:p>
            <a:fld id="{54A38044-1F5A-4080-85D4-1639C13C0DE6}"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059CAC-589B-41A8-A5B8-861DD6F1C669}" type="datetimeFigureOut">
              <a:rPr lang="es-MX" smtClean="0"/>
              <a:pPr/>
              <a:t>30/05/2020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4A38044-1F5A-4080-85D4-1639C13C0DE6}"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4F059CAC-589B-41A8-A5B8-861DD6F1C669}" type="datetimeFigureOut">
              <a:rPr lang="es-MX" smtClean="0"/>
              <a:pPr/>
              <a:t>30/05/2020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4A38044-1F5A-4080-85D4-1639C13C0DE6}"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4F059CAC-589B-41A8-A5B8-861DD6F1C669}" type="datetimeFigureOut">
              <a:rPr lang="es-MX" smtClean="0"/>
              <a:pPr/>
              <a:t>30/05/2020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4A38044-1F5A-4080-85D4-1639C13C0DE6}"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F059CAC-589B-41A8-A5B8-861DD6F1C669}" type="datetimeFigureOut">
              <a:rPr lang="es-MX" smtClean="0"/>
              <a:pPr/>
              <a:t>30/05/2020</a:t>
            </a:fld>
            <a:endParaRPr lang="es-MX"/>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MX"/>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A38044-1F5A-4080-85D4-1639C13C0DE6}"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57576376-A4BB-4940-AB58-8D563B8284FF}"/>
              </a:ext>
            </a:extLst>
          </p:cNvPr>
          <p:cNvPicPr>
            <a:picLocks noChangeAspect="1"/>
          </p:cNvPicPr>
          <p:nvPr/>
        </p:nvPicPr>
        <p:blipFill rotWithShape="1">
          <a:blip r:embed="rId2"/>
          <a:srcRect l="5113" r="5113"/>
          <a:stretch/>
        </p:blipFill>
        <p:spPr>
          <a:xfrm>
            <a:off x="-24927" y="0"/>
            <a:ext cx="9193854" cy="6858000"/>
          </a:xfrm>
          <a:prstGeom prst="rect">
            <a:avLst/>
          </a:prstGeom>
        </p:spPr>
      </p:pic>
      <p:sp>
        <p:nvSpPr>
          <p:cNvPr id="4" name="3 Rectángulo"/>
          <p:cNvSpPr/>
          <p:nvPr/>
        </p:nvSpPr>
        <p:spPr>
          <a:xfrm>
            <a:off x="1983406" y="6096000"/>
            <a:ext cx="5484194" cy="523220"/>
          </a:xfrm>
          <a:prstGeom prst="rect">
            <a:avLst/>
          </a:prstGeom>
        </p:spPr>
        <p:txBody>
          <a:bodyPr wrap="none">
            <a:spAutoFit/>
          </a:bodyPr>
          <a:lstStyle/>
          <a:p>
            <a:r>
              <a:rPr lang="es-ES" sz="2800" b="1" dirty="0" smtClean="0">
                <a:solidFill>
                  <a:srgbClr val="002060"/>
                </a:solidFill>
              </a:rPr>
              <a:t>Prof. Christian Vivian - 2020</a:t>
            </a:r>
            <a:endParaRPr lang="es-ES" sz="28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85112968-62C2-460F-89D3-B5303A4348B5}"/>
              </a:ext>
            </a:extLst>
          </p:cNvPr>
          <p:cNvPicPr>
            <a:picLocks noChangeAspect="1"/>
          </p:cNvPicPr>
          <p:nvPr/>
        </p:nvPicPr>
        <p:blipFill>
          <a:blip r:embed="rId2"/>
          <a:stretch>
            <a:fillRect/>
          </a:stretch>
        </p:blipFill>
        <p:spPr>
          <a:xfrm>
            <a:off x="1691680" y="476672"/>
            <a:ext cx="5976664" cy="6381328"/>
          </a:xfrm>
          <a:prstGeom prst="rect">
            <a:avLst/>
          </a:prstGeom>
        </p:spPr>
      </p:pic>
    </p:spTree>
    <p:extLst>
      <p:ext uri="{BB962C8B-B14F-4D97-AF65-F5344CB8AC3E}">
        <p14:creationId xmlns:p14="http://schemas.microsoft.com/office/powerpoint/2010/main" xmlns="" val="3191867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36712"/>
            <a:ext cx="8229600" cy="1066800"/>
          </a:xfrm>
        </p:spPr>
        <p:txBody>
          <a:bodyPr>
            <a:noAutofit/>
          </a:bodyPr>
          <a:lstStyle/>
          <a:p>
            <a:pPr algn="ctr"/>
            <a:r>
              <a:rPr lang="es-MX" sz="4400" b="1" dirty="0"/>
              <a:t>Consumo de agua en actividades productivas</a:t>
            </a:r>
          </a:p>
        </p:txBody>
      </p:sp>
      <p:sp>
        <p:nvSpPr>
          <p:cNvPr id="5" name="4 Marcador de contenido"/>
          <p:cNvSpPr>
            <a:spLocks noGrp="1"/>
          </p:cNvSpPr>
          <p:nvPr>
            <p:ph idx="1"/>
          </p:nvPr>
        </p:nvSpPr>
        <p:spPr/>
        <p:txBody>
          <a:bodyPr>
            <a:normAutofit fontScale="77500" lnSpcReduction="20000"/>
          </a:bodyPr>
          <a:lstStyle/>
          <a:p>
            <a:pPr>
              <a:buNone/>
            </a:pPr>
            <a:r>
              <a:rPr lang="es-MX" dirty="0"/>
              <a:t>En las actividades agrícolas, el agua necesaria para obtener: </a:t>
            </a:r>
          </a:p>
          <a:p>
            <a:r>
              <a:rPr lang="es-MX" dirty="0"/>
              <a:t>Una tonelada de trigo es 1.500.000L</a:t>
            </a:r>
          </a:p>
          <a:p>
            <a:r>
              <a:rPr lang="es-MX" dirty="0"/>
              <a:t>Una tonelada de arroz es 4.000.000L</a:t>
            </a:r>
          </a:p>
          <a:p>
            <a:pPr>
              <a:buNone/>
            </a:pPr>
            <a:endParaRPr lang="es-MX" dirty="0"/>
          </a:p>
          <a:p>
            <a:pPr>
              <a:buNone/>
            </a:pPr>
            <a:r>
              <a:rPr lang="es-MX" dirty="0"/>
              <a:t>En la crianza de animales:</a:t>
            </a:r>
          </a:p>
          <a:p>
            <a:r>
              <a:rPr lang="es-MX" dirty="0"/>
              <a:t>Los cerdos consumen 15L diarios por cabeza</a:t>
            </a:r>
          </a:p>
          <a:p>
            <a:r>
              <a:rPr lang="es-MX" dirty="0"/>
              <a:t>Vacas y caballos consumen un promedio de 40L diarios por cabeza.</a:t>
            </a:r>
          </a:p>
          <a:p>
            <a:pPr>
              <a:buNone/>
            </a:pPr>
            <a:endParaRPr lang="es-MX" dirty="0"/>
          </a:p>
          <a:p>
            <a:pPr>
              <a:buNone/>
            </a:pPr>
            <a:r>
              <a:rPr lang="es-MX" dirty="0"/>
              <a:t>En actividades industriales, el agua necesaria para producir: </a:t>
            </a:r>
          </a:p>
          <a:p>
            <a:r>
              <a:rPr lang="es-MX" dirty="0"/>
              <a:t>Una tonelada de cemento es 3.500L</a:t>
            </a:r>
          </a:p>
          <a:p>
            <a:r>
              <a:rPr lang="es-MX" dirty="0"/>
              <a:t>Una tonelada de acero es aprox. 250.000L</a:t>
            </a:r>
          </a:p>
          <a:p>
            <a:r>
              <a:rPr lang="es-MX" dirty="0"/>
              <a:t>Una tonelada de papel, entre 220.000L a 380.00L</a:t>
            </a:r>
          </a:p>
          <a:p>
            <a:pPr>
              <a:buNone/>
            </a:pPr>
            <a:r>
              <a:rPr lang="es-MX"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2.bp.blogspot.com/-2T48zKddIOo/T4NYUz8g61I/AAAAAAAAAS0/-JEAo0Cbm18/s1600/huella+hidrica1.bmp"/>
          <p:cNvPicPr>
            <a:picLocks noChangeAspect="1" noChangeArrowheads="1"/>
          </p:cNvPicPr>
          <p:nvPr/>
        </p:nvPicPr>
        <p:blipFill>
          <a:blip r:embed="rId2" cstate="print"/>
          <a:srcRect/>
          <a:stretch>
            <a:fillRect/>
          </a:stretch>
        </p:blipFill>
        <p:spPr bwMode="auto">
          <a:xfrm>
            <a:off x="4644008" y="2276872"/>
            <a:ext cx="4281663" cy="4013845"/>
          </a:xfrm>
          <a:prstGeom prst="rect">
            <a:avLst/>
          </a:prstGeom>
          <a:noFill/>
        </p:spPr>
      </p:pic>
      <p:sp>
        <p:nvSpPr>
          <p:cNvPr id="5" name="4 Marcador de texto"/>
          <p:cNvSpPr>
            <a:spLocks noGrp="1"/>
          </p:cNvSpPr>
          <p:nvPr>
            <p:ph type="body" idx="1"/>
          </p:nvPr>
        </p:nvSpPr>
        <p:spPr/>
        <p:txBody>
          <a:bodyPr/>
          <a:lstStyle/>
          <a:p>
            <a:pPr algn="ctr"/>
            <a:r>
              <a:rPr lang="es-MX" sz="3200" dirty="0"/>
              <a:t>Huella Hídrica</a:t>
            </a:r>
          </a:p>
        </p:txBody>
      </p:sp>
      <p:sp>
        <p:nvSpPr>
          <p:cNvPr id="6" name="5 Marcador de contenido"/>
          <p:cNvSpPr>
            <a:spLocks noGrp="1"/>
          </p:cNvSpPr>
          <p:nvPr>
            <p:ph sz="quarter" idx="2"/>
          </p:nvPr>
        </p:nvSpPr>
        <p:spPr/>
        <p:txBody>
          <a:bodyPr>
            <a:noAutofit/>
          </a:bodyPr>
          <a:lstStyle/>
          <a:p>
            <a:pPr>
              <a:buNone/>
            </a:pPr>
            <a:r>
              <a:rPr lang="es-MX" sz="2500" dirty="0"/>
              <a:t>Es un indicador del agua dulce total utilizada para producir bienes y servicios consumidos por un individuo o país; sirve como referencia para evaluar el impacto ambiental y la necesidad del cuidado de los recursos hídricos.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dfectuoso.mx/wp-content/uploads/2012/04/Cuanto-gastamos-en-agua.jpeg"/>
          <p:cNvPicPr>
            <a:picLocks noChangeAspect="1" noChangeArrowheads="1"/>
          </p:cNvPicPr>
          <p:nvPr/>
        </p:nvPicPr>
        <p:blipFill>
          <a:blip r:embed="rId2" cstate="print"/>
          <a:srcRect/>
          <a:stretch>
            <a:fillRect/>
          </a:stretch>
        </p:blipFill>
        <p:spPr bwMode="auto">
          <a:xfrm>
            <a:off x="539552" y="1772816"/>
            <a:ext cx="8117220" cy="4917183"/>
          </a:xfrm>
          <a:prstGeom prst="rect">
            <a:avLst/>
          </a:prstGeom>
          <a:noFill/>
        </p:spPr>
      </p:pic>
      <p:sp>
        <p:nvSpPr>
          <p:cNvPr id="5" name="Rectángulo 4">
            <a:extLst>
              <a:ext uri="{FF2B5EF4-FFF2-40B4-BE49-F238E27FC236}">
                <a16:creationId xmlns:a16="http://schemas.microsoft.com/office/drawing/2014/main" xmlns="" id="{5B2ADC20-E873-4A4D-99B0-FA0E483E7E70}"/>
              </a:ext>
            </a:extLst>
          </p:cNvPr>
          <p:cNvSpPr/>
          <p:nvPr/>
        </p:nvSpPr>
        <p:spPr>
          <a:xfrm>
            <a:off x="2742968" y="764704"/>
            <a:ext cx="3658054" cy="923330"/>
          </a:xfrm>
          <a:prstGeom prst="rect">
            <a:avLst/>
          </a:prstGeom>
          <a:noFill/>
        </p:spPr>
        <p:txBody>
          <a:bodyPr wrap="none" lIns="91440" tIns="45720" rIns="91440" bIns="45720">
            <a:spAutoFit/>
          </a:bodyPr>
          <a:lstStyle/>
          <a:p>
            <a:pPr algn="ctr"/>
            <a:r>
              <a:rPr lang="es-ES" sz="5400" b="1" dirty="0">
                <a:ln w="22225">
                  <a:solidFill>
                    <a:schemeClr val="accent2"/>
                  </a:solidFill>
                  <a:prstDash val="solid"/>
                </a:ln>
                <a:solidFill>
                  <a:schemeClr val="accent2">
                    <a:lumMod val="40000"/>
                    <a:lumOff val="60000"/>
                  </a:schemeClr>
                </a:solidFill>
                <a:latin typeface="Impact" panose="020B0806030902050204" pitchFamily="34" charset="0"/>
              </a:rPr>
              <a:t>Agua Virtual</a:t>
            </a:r>
            <a:endParaRPr lang="es-ES" sz="5400" b="1" cap="none" spc="0" dirty="0">
              <a:ln w="22225">
                <a:solidFill>
                  <a:schemeClr val="accent2"/>
                </a:solidFill>
                <a:prstDash val="solid"/>
              </a:ln>
              <a:solidFill>
                <a:schemeClr val="accent2">
                  <a:lumMod val="40000"/>
                  <a:lumOff val="60000"/>
                </a:schemeClr>
              </a:solidFill>
              <a:effectLst/>
              <a:latin typeface="Impact" panose="020B080603090205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01813705-9859-49B5-AD0D-516FF12155C4}"/>
              </a:ext>
            </a:extLst>
          </p:cNvPr>
          <p:cNvPicPr>
            <a:picLocks noChangeAspect="1"/>
          </p:cNvPicPr>
          <p:nvPr/>
        </p:nvPicPr>
        <p:blipFill>
          <a:blip r:embed="rId2"/>
          <a:stretch>
            <a:fillRect/>
          </a:stretch>
        </p:blipFill>
        <p:spPr>
          <a:xfrm>
            <a:off x="0" y="332656"/>
            <a:ext cx="9144000" cy="6525344"/>
          </a:xfrm>
          <a:prstGeom prst="rect">
            <a:avLst/>
          </a:prstGeom>
        </p:spPr>
      </p:pic>
    </p:spTree>
    <p:extLst>
      <p:ext uri="{BB962C8B-B14F-4D97-AF65-F5344CB8AC3E}">
        <p14:creationId xmlns:p14="http://schemas.microsoft.com/office/powerpoint/2010/main" xmlns="" val="154778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544F7FE3-2381-4C2F-AE91-AF681B308128}"/>
              </a:ext>
            </a:extLst>
          </p:cNvPr>
          <p:cNvPicPr>
            <a:picLocks noChangeAspect="1"/>
          </p:cNvPicPr>
          <p:nvPr/>
        </p:nvPicPr>
        <p:blipFill>
          <a:blip r:embed="rId2" cstate="print"/>
          <a:stretch>
            <a:fillRect/>
          </a:stretch>
        </p:blipFill>
        <p:spPr>
          <a:xfrm>
            <a:off x="1388989" y="620688"/>
            <a:ext cx="6749663" cy="6237312"/>
          </a:xfrm>
          <a:prstGeom prst="rect">
            <a:avLst/>
          </a:prstGeom>
        </p:spPr>
      </p:pic>
    </p:spTree>
    <p:extLst>
      <p:ext uri="{BB962C8B-B14F-4D97-AF65-F5344CB8AC3E}">
        <p14:creationId xmlns:p14="http://schemas.microsoft.com/office/powerpoint/2010/main" xmlns="" val="403608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539552" y="1916832"/>
          <a:ext cx="8064895" cy="340360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20000"/>
                    </a:ext>
                  </a:extLst>
                </a:gridCol>
                <a:gridCol w="2448271">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tblGrid>
              <a:tr h="370840">
                <a:tc>
                  <a:txBody>
                    <a:bodyPr/>
                    <a:lstStyle/>
                    <a:p>
                      <a:pPr algn="ctr"/>
                      <a:r>
                        <a:rPr lang="es-MX" dirty="0"/>
                        <a:t>Categorías de uso</a:t>
                      </a:r>
                    </a:p>
                  </a:txBody>
                  <a:tcPr/>
                </a:tc>
                <a:tc>
                  <a:txBody>
                    <a:bodyPr/>
                    <a:lstStyle/>
                    <a:p>
                      <a:pPr algn="ctr"/>
                      <a:r>
                        <a:rPr lang="es-MX" dirty="0"/>
                        <a:t>Uso de agua (gasto aproximado)</a:t>
                      </a:r>
                    </a:p>
                  </a:txBody>
                  <a:tcPr/>
                </a:tc>
                <a:tc>
                  <a:txBody>
                    <a:bodyPr/>
                    <a:lstStyle/>
                    <a:p>
                      <a:pPr algn="ctr"/>
                      <a:r>
                        <a:rPr lang="es-MX" dirty="0"/>
                        <a:t>Sugerencia</a:t>
                      </a:r>
                    </a:p>
                  </a:txBody>
                  <a:tcPr/>
                </a:tc>
                <a:tc>
                  <a:txBody>
                    <a:bodyPr/>
                    <a:lstStyle/>
                    <a:p>
                      <a:pPr algn="ctr"/>
                      <a:r>
                        <a:rPr lang="es-MX" dirty="0"/>
                        <a:t>Ahorro</a:t>
                      </a:r>
                    </a:p>
                  </a:txBody>
                  <a:tcPr/>
                </a:tc>
                <a:extLst>
                  <a:ext uri="{0D108BD9-81ED-4DB2-BD59-A6C34878D82A}">
                    <a16:rowId xmlns:a16="http://schemas.microsoft.com/office/drawing/2014/main" xmlns="" val="10000"/>
                  </a:ext>
                </a:extLst>
              </a:tr>
              <a:tr h="370840">
                <a:tc>
                  <a:txBody>
                    <a:bodyPr/>
                    <a:lstStyle/>
                    <a:p>
                      <a:pPr algn="ctr"/>
                      <a:r>
                        <a:rPr lang="es-MX" dirty="0"/>
                        <a:t>Beber</a:t>
                      </a:r>
                    </a:p>
                  </a:txBody>
                  <a:tcPr/>
                </a:tc>
                <a:tc>
                  <a:txBody>
                    <a:bodyPr/>
                    <a:lstStyle/>
                    <a:p>
                      <a:pPr algn="ctr"/>
                      <a:r>
                        <a:rPr lang="es-MX" dirty="0"/>
                        <a:t>3L</a:t>
                      </a:r>
                      <a:r>
                        <a:rPr lang="es-MX" baseline="0" dirty="0"/>
                        <a:t> diarios</a:t>
                      </a:r>
                      <a:endParaRPr lang="es-MX" dirty="0"/>
                    </a:p>
                  </a:txBody>
                  <a:tcPr/>
                </a:tc>
                <a:tc>
                  <a:txBody>
                    <a:bodyPr/>
                    <a:lstStyle/>
                    <a:p>
                      <a:pPr algn="ctr"/>
                      <a:endParaRPr lang="es-MX"/>
                    </a:p>
                  </a:txBody>
                  <a:tcPr/>
                </a:tc>
                <a:tc>
                  <a:txBody>
                    <a:bodyPr/>
                    <a:lstStyle/>
                    <a:p>
                      <a:pPr algn="ctr"/>
                      <a:endParaRPr lang="es-MX"/>
                    </a:p>
                  </a:txBody>
                  <a:tcPr/>
                </a:tc>
                <a:extLst>
                  <a:ext uri="{0D108BD9-81ED-4DB2-BD59-A6C34878D82A}">
                    <a16:rowId xmlns:a16="http://schemas.microsoft.com/office/drawing/2014/main" xmlns="" val="10001"/>
                  </a:ext>
                </a:extLst>
              </a:tr>
              <a:tr h="370840">
                <a:tc>
                  <a:txBody>
                    <a:bodyPr/>
                    <a:lstStyle/>
                    <a:p>
                      <a:pPr algn="ctr"/>
                      <a:r>
                        <a:rPr lang="es-MX" dirty="0"/>
                        <a:t>Sanitario</a:t>
                      </a:r>
                    </a:p>
                  </a:txBody>
                  <a:tcPr/>
                </a:tc>
                <a:tc>
                  <a:txBody>
                    <a:bodyPr/>
                    <a:lstStyle/>
                    <a:p>
                      <a:pPr algn="ctr"/>
                      <a:r>
                        <a:rPr lang="es-MX" dirty="0"/>
                        <a:t>10L c/descarga</a:t>
                      </a:r>
                    </a:p>
                  </a:txBody>
                  <a:tcPr/>
                </a:tc>
                <a:tc>
                  <a:txBody>
                    <a:bodyPr/>
                    <a:lstStyle/>
                    <a:p>
                      <a:pPr algn="ctr"/>
                      <a:r>
                        <a:rPr lang="es-MX" dirty="0"/>
                        <a:t>Control de volumen</a:t>
                      </a:r>
                    </a:p>
                  </a:txBody>
                  <a:tcPr/>
                </a:tc>
                <a:tc>
                  <a:txBody>
                    <a:bodyPr/>
                    <a:lstStyle/>
                    <a:p>
                      <a:pPr algn="ctr"/>
                      <a:r>
                        <a:rPr lang="es-MX" dirty="0"/>
                        <a:t>5L</a:t>
                      </a:r>
                    </a:p>
                  </a:txBody>
                  <a:tcPr/>
                </a:tc>
                <a:extLst>
                  <a:ext uri="{0D108BD9-81ED-4DB2-BD59-A6C34878D82A}">
                    <a16:rowId xmlns:a16="http://schemas.microsoft.com/office/drawing/2014/main" xmlns="" val="10002"/>
                  </a:ext>
                </a:extLst>
              </a:tr>
              <a:tr h="370840">
                <a:tc>
                  <a:txBody>
                    <a:bodyPr/>
                    <a:lstStyle/>
                    <a:p>
                      <a:pPr algn="ctr"/>
                      <a:r>
                        <a:rPr lang="es-MX" dirty="0"/>
                        <a:t>Lavado de dientes</a:t>
                      </a:r>
                    </a:p>
                  </a:txBody>
                  <a:tcPr/>
                </a:tc>
                <a:tc>
                  <a:txBody>
                    <a:bodyPr/>
                    <a:lstStyle/>
                    <a:p>
                      <a:pPr algn="ctr"/>
                      <a:r>
                        <a:rPr lang="es-MX" dirty="0"/>
                        <a:t>4L por 2 min.</a:t>
                      </a:r>
                    </a:p>
                  </a:txBody>
                  <a:tcPr/>
                </a:tc>
                <a:tc>
                  <a:txBody>
                    <a:bodyPr/>
                    <a:lstStyle/>
                    <a:p>
                      <a:pPr algn="ctr"/>
                      <a:r>
                        <a:rPr lang="es-MX" dirty="0"/>
                        <a:t>Cerrar canilla mientras se cepilla</a:t>
                      </a:r>
                    </a:p>
                  </a:txBody>
                  <a:tcPr/>
                </a:tc>
                <a:tc>
                  <a:txBody>
                    <a:bodyPr/>
                    <a:lstStyle/>
                    <a:p>
                      <a:pPr algn="ctr"/>
                      <a:r>
                        <a:rPr lang="es-MX" dirty="0"/>
                        <a:t>3L</a:t>
                      </a:r>
                    </a:p>
                  </a:txBody>
                  <a:tcPr/>
                </a:tc>
                <a:extLst>
                  <a:ext uri="{0D108BD9-81ED-4DB2-BD59-A6C34878D82A}">
                    <a16:rowId xmlns:a16="http://schemas.microsoft.com/office/drawing/2014/main" xmlns="" val="10003"/>
                  </a:ext>
                </a:extLst>
              </a:tr>
              <a:tr h="370840">
                <a:tc>
                  <a:txBody>
                    <a:bodyPr/>
                    <a:lstStyle/>
                    <a:p>
                      <a:pPr algn="ctr"/>
                      <a:r>
                        <a:rPr lang="es-MX" dirty="0"/>
                        <a:t>Ducha</a:t>
                      </a:r>
                    </a:p>
                  </a:txBody>
                  <a:tcPr/>
                </a:tc>
                <a:tc>
                  <a:txBody>
                    <a:bodyPr/>
                    <a:lstStyle/>
                    <a:p>
                      <a:pPr algn="ctr"/>
                      <a:r>
                        <a:rPr lang="es-MX" dirty="0"/>
                        <a:t>50L</a:t>
                      </a:r>
                    </a:p>
                  </a:txBody>
                  <a:tcPr/>
                </a:tc>
                <a:tc>
                  <a:txBody>
                    <a:bodyPr/>
                    <a:lstStyle/>
                    <a:p>
                      <a:pPr algn="ctr"/>
                      <a:r>
                        <a:rPr lang="es-MX" dirty="0"/>
                        <a:t>Disminuir tiempo</a:t>
                      </a:r>
                    </a:p>
                  </a:txBody>
                  <a:tcPr/>
                </a:tc>
                <a:tc>
                  <a:txBody>
                    <a:bodyPr/>
                    <a:lstStyle/>
                    <a:p>
                      <a:pPr algn="ctr"/>
                      <a:r>
                        <a:rPr lang="es-MX" dirty="0"/>
                        <a:t>30L</a:t>
                      </a:r>
                    </a:p>
                  </a:txBody>
                  <a:tcPr/>
                </a:tc>
                <a:extLst>
                  <a:ext uri="{0D108BD9-81ED-4DB2-BD59-A6C34878D82A}">
                    <a16:rowId xmlns:a16="http://schemas.microsoft.com/office/drawing/2014/main" xmlns="" val="10004"/>
                  </a:ext>
                </a:extLst>
              </a:tr>
              <a:tr h="370840">
                <a:tc>
                  <a:txBody>
                    <a:bodyPr/>
                    <a:lstStyle/>
                    <a:p>
                      <a:pPr algn="ctr"/>
                      <a:r>
                        <a:rPr lang="es-MX" dirty="0"/>
                        <a:t>Lavado de autos</a:t>
                      </a:r>
                    </a:p>
                  </a:txBody>
                  <a:tcPr/>
                </a:tc>
                <a:tc>
                  <a:txBody>
                    <a:bodyPr/>
                    <a:lstStyle/>
                    <a:p>
                      <a:pPr algn="ctr"/>
                      <a:r>
                        <a:rPr lang="es-MX" dirty="0"/>
                        <a:t>150L</a:t>
                      </a:r>
                    </a:p>
                  </a:txBody>
                  <a:tcPr/>
                </a:tc>
                <a:tc>
                  <a:txBody>
                    <a:bodyPr/>
                    <a:lstStyle/>
                    <a:p>
                      <a:pPr algn="ctr"/>
                      <a:r>
                        <a:rPr lang="es-MX" dirty="0"/>
                        <a:t>Usar balde</a:t>
                      </a:r>
                    </a:p>
                  </a:txBody>
                  <a:tcPr/>
                </a:tc>
                <a:tc>
                  <a:txBody>
                    <a:bodyPr/>
                    <a:lstStyle/>
                    <a:p>
                      <a:pPr algn="ctr"/>
                      <a:r>
                        <a:rPr lang="es-MX" dirty="0"/>
                        <a:t>50L</a:t>
                      </a:r>
                    </a:p>
                  </a:txBody>
                  <a:tcPr/>
                </a:tc>
                <a:extLst>
                  <a:ext uri="{0D108BD9-81ED-4DB2-BD59-A6C34878D82A}">
                    <a16:rowId xmlns:a16="http://schemas.microsoft.com/office/drawing/2014/main" xmlns="" val="10005"/>
                  </a:ext>
                </a:extLst>
              </a:tr>
              <a:tr h="370840">
                <a:tc>
                  <a:txBody>
                    <a:bodyPr/>
                    <a:lstStyle/>
                    <a:p>
                      <a:pPr algn="ctr"/>
                      <a:r>
                        <a:rPr lang="es-MX" dirty="0"/>
                        <a:t>Regado de 25m</a:t>
                      </a:r>
                      <a:r>
                        <a:rPr lang="es-MX" baseline="30000" dirty="0"/>
                        <a:t>2</a:t>
                      </a:r>
                    </a:p>
                  </a:txBody>
                  <a:tcPr/>
                </a:tc>
                <a:tc>
                  <a:txBody>
                    <a:bodyPr/>
                    <a:lstStyle/>
                    <a:p>
                      <a:pPr algn="ctr"/>
                      <a:r>
                        <a:rPr lang="es-MX" dirty="0"/>
                        <a:t>100L</a:t>
                      </a:r>
                    </a:p>
                  </a:txBody>
                  <a:tcPr/>
                </a:tc>
                <a:tc>
                  <a:txBody>
                    <a:bodyPr/>
                    <a:lstStyle/>
                    <a:p>
                      <a:pPr algn="ctr"/>
                      <a:r>
                        <a:rPr lang="es-MX" dirty="0"/>
                        <a:t>Cambiar método</a:t>
                      </a:r>
                      <a:r>
                        <a:rPr lang="es-MX" baseline="0" dirty="0"/>
                        <a:t> de riego</a:t>
                      </a:r>
                      <a:endParaRPr lang="es-MX" dirty="0"/>
                    </a:p>
                  </a:txBody>
                  <a:tcPr/>
                </a:tc>
                <a:tc>
                  <a:txBody>
                    <a:bodyPr/>
                    <a:lstStyle/>
                    <a:p>
                      <a:pPr algn="ctr"/>
                      <a:r>
                        <a:rPr lang="es-MX" dirty="0"/>
                        <a:t>75L</a:t>
                      </a:r>
                    </a:p>
                  </a:txBody>
                  <a:tcPr/>
                </a:tc>
                <a:extLst>
                  <a:ext uri="{0D108BD9-81ED-4DB2-BD59-A6C34878D82A}">
                    <a16:rowId xmlns:a16="http://schemas.microsoft.com/office/drawing/2014/main" xmlns="" val="10006"/>
                  </a:ext>
                </a:extLst>
              </a:tr>
            </a:tbl>
          </a:graphicData>
        </a:graphic>
      </p:graphicFrame>
      <p:sp>
        <p:nvSpPr>
          <p:cNvPr id="2" name="Rectángulo 1">
            <a:extLst>
              <a:ext uri="{FF2B5EF4-FFF2-40B4-BE49-F238E27FC236}">
                <a16:creationId xmlns:a16="http://schemas.microsoft.com/office/drawing/2014/main" xmlns="" id="{34A0519C-BF63-4103-8C2E-1FC552412D87}"/>
              </a:ext>
            </a:extLst>
          </p:cNvPr>
          <p:cNvSpPr/>
          <p:nvPr/>
        </p:nvSpPr>
        <p:spPr>
          <a:xfrm>
            <a:off x="375978" y="764704"/>
            <a:ext cx="8392041" cy="92333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latin typeface="Impact" panose="020B0806030902050204" pitchFamily="34" charset="0"/>
              </a:rPr>
              <a:t>Consumo doméstico de agua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MX" sz="3600" i="1" u="sng" dirty="0">
                <a:effectLst>
                  <a:outerShdw blurRad="38100" dist="38100" dir="2700000" algn="tl">
                    <a:srgbClr val="000000">
                      <a:alpha val="43137"/>
                    </a:srgbClr>
                  </a:outerShdw>
                </a:effectLst>
              </a:rPr>
              <a:t>CICLO DEL AGUA</a:t>
            </a:r>
          </a:p>
        </p:txBody>
      </p:sp>
      <p:sp>
        <p:nvSpPr>
          <p:cNvPr id="6" name="5 Marcador de texto"/>
          <p:cNvSpPr>
            <a:spLocks noGrp="1"/>
          </p:cNvSpPr>
          <p:nvPr>
            <p:ph type="body" idx="2"/>
          </p:nvPr>
        </p:nvSpPr>
        <p:spPr/>
        <p:txBody>
          <a:bodyPr>
            <a:normAutofit lnSpcReduction="10000"/>
          </a:bodyPr>
          <a:lstStyle/>
          <a:p>
            <a:endParaRPr lang="es-MX" sz="2000" dirty="0"/>
          </a:p>
          <a:p>
            <a:r>
              <a:rPr lang="es-MX" sz="2000" dirty="0"/>
              <a:t>En el ciclo natural, el Sol evapora el agua de mar, ríos , arroyos, etc. y ese vapor se eleva en la atmósfera y su temperatura desciende a medida que aumenta la distancia a la tierra. A cierta altura el vapor de agua se condensa  en gotitas dando origen a las nubes o la niebla y posteriormente a la lluvia, nieve o granizo, si las condiciones climáticas son adecuadas.</a:t>
            </a:r>
          </a:p>
        </p:txBody>
      </p:sp>
      <p:pic>
        <p:nvPicPr>
          <p:cNvPr id="7" name="6 Marcador de posición de imagen" descr="ciclo-del-agua1.jpg"/>
          <p:cNvPicPr>
            <a:picLocks noGrp="1" noChangeAspect="1"/>
          </p:cNvPicPr>
          <p:nvPr>
            <p:ph sz="half" idx="1"/>
          </p:nvPr>
        </p:nvPicPr>
        <p:blipFill>
          <a:blip r:embed="rId2" cstate="print"/>
          <a:stretch>
            <a:fillRect/>
          </a:stretch>
        </p:blipFill>
        <p:spPr>
          <a:xfrm>
            <a:off x="152400" y="2122376"/>
            <a:ext cx="5102225" cy="315934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a:t>El agua: propiedades.</a:t>
            </a:r>
          </a:p>
        </p:txBody>
      </p:sp>
      <p:pic>
        <p:nvPicPr>
          <p:cNvPr id="9" name="8 Marcador de posición de imagen" descr="Imagen1.jpg"/>
          <p:cNvPicPr>
            <a:picLocks noGrp="1" noChangeAspect="1"/>
          </p:cNvPicPr>
          <p:nvPr>
            <p:ph type="pic" idx="1"/>
          </p:nvPr>
        </p:nvPicPr>
        <p:blipFill>
          <a:blip r:embed="rId2" cstate="print"/>
          <a:srcRect l="11254" r="11254"/>
          <a:stretch>
            <a:fillRect/>
          </a:stretch>
        </p:blipFill>
        <p:spPr>
          <a:xfrm>
            <a:off x="323850" y="1052513"/>
            <a:ext cx="4572000" cy="4572000"/>
          </a:xfrm>
        </p:spPr>
      </p:pic>
      <p:sp>
        <p:nvSpPr>
          <p:cNvPr id="6" name="5 Subtítulo"/>
          <p:cNvSpPr>
            <a:spLocks noGrp="1"/>
          </p:cNvSpPr>
          <p:nvPr>
            <p:ph type="body" sz="half" idx="2"/>
          </p:nvPr>
        </p:nvSpPr>
        <p:spPr/>
        <p:txBody>
          <a:bodyPr>
            <a:normAutofit/>
          </a:bodyPr>
          <a:lstStyle/>
          <a:p>
            <a:r>
              <a:rPr lang="es-MX" dirty="0"/>
              <a:t>“</a:t>
            </a:r>
            <a:r>
              <a:rPr lang="es-MX" sz="1600" dirty="0"/>
              <a:t>La conducta del sabio es como el agua: carece de sabor, pero a todos complace; carece de color, pero es bella y cautivadora; carece de forma, pero se adapta con sencillez y orden a las más variadas figuras”.</a:t>
            </a:r>
          </a:p>
          <a:p>
            <a:pPr algn="r"/>
            <a:r>
              <a:rPr lang="es-MX" sz="1600" dirty="0"/>
              <a:t>	Confucio</a:t>
            </a:r>
          </a:p>
          <a:p>
            <a:endParaRPr lang="es-MX"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Marcador de contenido" descr="infografia propiedades del agua-01.jpg"/>
          <p:cNvPicPr>
            <a:picLocks noGrp="1" noChangeAspect="1"/>
          </p:cNvPicPr>
          <p:nvPr>
            <p:ph idx="1"/>
          </p:nvPr>
        </p:nvPicPr>
        <p:blipFill>
          <a:blip r:embed="rId2" cstate="print"/>
          <a:stretch>
            <a:fillRect/>
          </a:stretch>
        </p:blipFill>
        <p:spPr>
          <a:xfrm>
            <a:off x="611560" y="765175"/>
            <a:ext cx="7920880" cy="58086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MX" sz="6000" b="1" i="1" dirty="0"/>
              <a:t>El agua: un recurso vital</a:t>
            </a:r>
          </a:p>
        </p:txBody>
      </p:sp>
      <p:sp>
        <p:nvSpPr>
          <p:cNvPr id="3" name="2 Subtítulo"/>
          <p:cNvSpPr>
            <a:spLocks noGrp="1"/>
          </p:cNvSpPr>
          <p:nvPr>
            <p:ph type="subTitle" idx="1"/>
          </p:nvPr>
        </p:nvSpPr>
        <p:spPr>
          <a:xfrm>
            <a:off x="467544" y="4149080"/>
            <a:ext cx="8064896" cy="1752600"/>
          </a:xfrm>
        </p:spPr>
        <p:txBody>
          <a:bodyPr>
            <a:normAutofit fontScale="92500" lnSpcReduction="10000"/>
          </a:bodyPr>
          <a:lstStyle/>
          <a:p>
            <a:r>
              <a:rPr lang="es-MX" sz="3200" dirty="0">
                <a:solidFill>
                  <a:schemeClr val="tx1"/>
                </a:solidFill>
              </a:rPr>
              <a:t>El agua es el principal componente  de los seres vivos; esto la hace imprescindible para la vida. Prácticamente en todas las actividades humanas el agua es un recurso indispensable.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r>
              <a:rPr lang="es-MX" dirty="0"/>
              <a:t>Molécula de agua</a:t>
            </a:r>
          </a:p>
        </p:txBody>
      </p:sp>
      <p:pic>
        <p:nvPicPr>
          <p:cNvPr id="10" name="9 Marcador de contenido" descr="molecula de agua.gif"/>
          <p:cNvPicPr>
            <a:picLocks noGrp="1" noChangeAspect="1"/>
          </p:cNvPicPr>
          <p:nvPr>
            <p:ph sz="quarter" idx="2"/>
          </p:nvPr>
        </p:nvPicPr>
        <p:blipFill>
          <a:blip r:embed="rId2" cstate="print"/>
          <a:stretch>
            <a:fillRect/>
          </a:stretch>
        </p:blipFill>
        <p:spPr>
          <a:xfrm>
            <a:off x="899592" y="3149080"/>
            <a:ext cx="3168352" cy="3168352"/>
          </a:xfrm>
        </p:spPr>
      </p:pic>
      <p:sp>
        <p:nvSpPr>
          <p:cNvPr id="12" name="11 CuadroTexto"/>
          <p:cNvSpPr txBox="1"/>
          <p:nvPr/>
        </p:nvSpPr>
        <p:spPr>
          <a:xfrm>
            <a:off x="755576" y="2276872"/>
            <a:ext cx="7704856" cy="369332"/>
          </a:xfrm>
          <a:prstGeom prst="rect">
            <a:avLst/>
          </a:prstGeom>
          <a:noFill/>
        </p:spPr>
        <p:txBody>
          <a:bodyPr wrap="square" rtlCol="0">
            <a:spAutoFit/>
          </a:bodyPr>
          <a:lstStyle/>
          <a:p>
            <a:pPr algn="ctr"/>
            <a:r>
              <a:rPr lang="es-MX" dirty="0"/>
              <a:t>Las moléculas de agua son triatómicas, angulares y polares.</a:t>
            </a:r>
          </a:p>
        </p:txBody>
      </p:sp>
      <p:pic>
        <p:nvPicPr>
          <p:cNvPr id="14" name="13 Marcador de contenido" descr="estructura dela gua.jpg"/>
          <p:cNvPicPr>
            <a:picLocks noGrp="1" noChangeAspect="1"/>
          </p:cNvPicPr>
          <p:nvPr>
            <p:ph sz="quarter" idx="4"/>
          </p:nvPr>
        </p:nvPicPr>
        <p:blipFill>
          <a:blip r:embed="rId3" cstate="print"/>
          <a:stretch>
            <a:fillRect/>
          </a:stretch>
        </p:blipFill>
        <p:spPr>
          <a:xfrm>
            <a:off x="4838700" y="3212976"/>
            <a:ext cx="3800475" cy="2736304"/>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4.bp.blogspot.com/-XirYJbSF-aU/T8k2Rk-9ecI/AAAAAAAAAHE/zzNN9NTRZBI/s1600/dipolo-dipolo.gif"/>
          <p:cNvPicPr>
            <a:picLocks noChangeAspect="1" noChangeArrowheads="1"/>
          </p:cNvPicPr>
          <p:nvPr/>
        </p:nvPicPr>
        <p:blipFill>
          <a:blip r:embed="rId2" cstate="print"/>
          <a:srcRect/>
          <a:stretch>
            <a:fillRect/>
          </a:stretch>
        </p:blipFill>
        <p:spPr bwMode="auto">
          <a:xfrm>
            <a:off x="4932040" y="1700808"/>
            <a:ext cx="3456384" cy="3802022"/>
          </a:xfrm>
          <a:prstGeom prst="rect">
            <a:avLst/>
          </a:prstGeom>
          <a:noFill/>
        </p:spPr>
      </p:pic>
      <p:sp>
        <p:nvSpPr>
          <p:cNvPr id="17" name="16 Marcador de texto"/>
          <p:cNvSpPr>
            <a:spLocks noGrp="1"/>
          </p:cNvSpPr>
          <p:nvPr>
            <p:ph type="body" sz="half" idx="3"/>
          </p:nvPr>
        </p:nvSpPr>
        <p:spPr>
          <a:xfrm>
            <a:off x="4644008" y="5733256"/>
            <a:ext cx="4041775" cy="457200"/>
          </a:xfrm>
        </p:spPr>
        <p:txBody>
          <a:bodyPr/>
          <a:lstStyle/>
          <a:p>
            <a:pPr algn="ctr"/>
            <a:r>
              <a:rPr lang="es-MX" sz="1200" dirty="0"/>
              <a:t>Representación esquemática de las fuerzas dipolares en un líquido.</a:t>
            </a:r>
          </a:p>
        </p:txBody>
      </p:sp>
      <p:sp>
        <p:nvSpPr>
          <p:cNvPr id="8" name="7 Marcador de texto"/>
          <p:cNvSpPr>
            <a:spLocks noGrp="1"/>
          </p:cNvSpPr>
          <p:nvPr>
            <p:ph sz="quarter" idx="2"/>
          </p:nvPr>
        </p:nvSpPr>
        <p:spPr>
          <a:xfrm>
            <a:off x="381000" y="1484784"/>
            <a:ext cx="4041648" cy="5109935"/>
          </a:xfrm>
        </p:spPr>
        <p:txBody>
          <a:bodyPr>
            <a:normAutofit/>
          </a:bodyPr>
          <a:lstStyle/>
          <a:p>
            <a:r>
              <a:rPr lang="es-MX" sz="1800" dirty="0"/>
              <a:t>Entre las moléculas de un compuesto covalente existen fuerzas  denominadas </a:t>
            </a:r>
            <a:r>
              <a:rPr lang="es-MX" sz="1800" b="1" dirty="0"/>
              <a:t>fuerzas intermoleculares.</a:t>
            </a:r>
          </a:p>
          <a:p>
            <a:r>
              <a:rPr lang="es-MX" sz="1800" dirty="0"/>
              <a:t>Estas fuerzas intermoleculares  pueden ser de diferentes tipos  según como sea la molécula del compuesto.</a:t>
            </a:r>
          </a:p>
          <a:p>
            <a:r>
              <a:rPr lang="es-MX" sz="1800" dirty="0"/>
              <a:t>En la molécula de agua podemos distinguir dos tipos de fuerzas intermoleculares bien diferenciadas: </a:t>
            </a:r>
            <a:r>
              <a:rPr lang="es-MX" sz="1800" b="1" dirty="0"/>
              <a:t>fuerzas dipolares</a:t>
            </a:r>
            <a:r>
              <a:rPr lang="es-MX" sz="1800" dirty="0"/>
              <a:t> y por </a:t>
            </a:r>
            <a:r>
              <a:rPr lang="es-MX" sz="1800" b="1" dirty="0"/>
              <a:t>puentes de hidrógeno</a:t>
            </a:r>
            <a:r>
              <a:rPr lang="es-MX" sz="1800" dirty="0"/>
              <a:t>. Ambas le confieren al agua propiedades muy especiales.</a:t>
            </a:r>
          </a:p>
          <a:p>
            <a:endParaRPr lang="es-MX"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type="subTitle" idx="4294967295"/>
          </p:nvPr>
        </p:nvSpPr>
        <p:spPr>
          <a:xfrm>
            <a:off x="1187624" y="4149080"/>
            <a:ext cx="6624736" cy="1752600"/>
          </a:xfrm>
        </p:spPr>
        <p:txBody>
          <a:bodyPr>
            <a:noAutofit/>
          </a:bodyPr>
          <a:lstStyle/>
          <a:p>
            <a:r>
              <a:rPr lang="es-MX" sz="2000" dirty="0"/>
              <a:t>Las fuerzas intermoleculares entre moléculas polares que contienen átomos de hidrógeno unidos a flúor, oxígeno o nitrógeno, son más intensas de lo que cabría esperar de las fuerzas de atracción dipolo-dipolo únicamente.  Estas fuerzas son el puente de hidrógeno.  </a:t>
            </a:r>
          </a:p>
        </p:txBody>
      </p:sp>
      <p:pic>
        <p:nvPicPr>
          <p:cNvPr id="30724" name="Picture 4" descr="http://biologia.laguia2000.com/wp-content/uploads/2009/11/Moleculah20.jpg"/>
          <p:cNvPicPr>
            <a:picLocks noChangeAspect="1" noChangeArrowheads="1"/>
          </p:cNvPicPr>
          <p:nvPr/>
        </p:nvPicPr>
        <p:blipFill>
          <a:blip r:embed="rId2" cstate="print"/>
          <a:srcRect/>
          <a:stretch>
            <a:fillRect/>
          </a:stretch>
        </p:blipFill>
        <p:spPr bwMode="auto">
          <a:xfrm>
            <a:off x="5796136" y="836712"/>
            <a:ext cx="2857500" cy="2838450"/>
          </a:xfrm>
          <a:prstGeom prst="rect">
            <a:avLst/>
          </a:prstGeom>
          <a:noFill/>
        </p:spPr>
      </p:pic>
      <p:pic>
        <p:nvPicPr>
          <p:cNvPr id="30726" name="Picture 6" descr="http://html.rincondelvago.com/files/0/0/1/000390019.jpg"/>
          <p:cNvPicPr>
            <a:picLocks noChangeAspect="1" noChangeArrowheads="1"/>
          </p:cNvPicPr>
          <p:nvPr/>
        </p:nvPicPr>
        <p:blipFill>
          <a:blip r:embed="rId3" cstate="print"/>
          <a:srcRect/>
          <a:stretch>
            <a:fillRect/>
          </a:stretch>
        </p:blipFill>
        <p:spPr bwMode="auto">
          <a:xfrm>
            <a:off x="971600" y="908720"/>
            <a:ext cx="3695700" cy="260985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texto"/>
          <p:cNvSpPr>
            <a:spLocks noGrp="1"/>
          </p:cNvSpPr>
          <p:nvPr>
            <p:ph type="body" idx="2"/>
          </p:nvPr>
        </p:nvSpPr>
        <p:spPr>
          <a:xfrm>
            <a:off x="5508104" y="1052736"/>
            <a:ext cx="3456384" cy="2304256"/>
          </a:xfrm>
        </p:spPr>
        <p:txBody>
          <a:bodyPr>
            <a:normAutofit/>
          </a:bodyPr>
          <a:lstStyle/>
          <a:p>
            <a:r>
              <a:rPr lang="es-MX" sz="1800" dirty="0"/>
              <a:t>Al ser polares las moléculas de agua, existen atracciones por puentes de hidrógeno entre ellas. Estas atracciones no están presentes entre las moléculas no polares de las otras sustancias.</a:t>
            </a:r>
          </a:p>
        </p:txBody>
      </p:sp>
      <p:graphicFrame>
        <p:nvGraphicFramePr>
          <p:cNvPr id="6" name="5 Marcador de contenido"/>
          <p:cNvGraphicFramePr>
            <a:graphicFrameLocks noGrp="1"/>
          </p:cNvGraphicFramePr>
          <p:nvPr>
            <p:ph sz="half" idx="1"/>
          </p:nvPr>
        </p:nvGraphicFramePr>
        <p:xfrm>
          <a:off x="0" y="476672"/>
          <a:ext cx="5364088" cy="3528130"/>
        </p:xfrm>
        <a:graphic>
          <a:graphicData uri="http://schemas.openxmlformats.org/drawingml/2006/table">
            <a:tbl>
              <a:tblPr firstRow="1" bandRow="1">
                <a:tableStyleId>{5C22544A-7EE6-4342-B048-85BDC9FD1C3A}</a:tableStyleId>
              </a:tblPr>
              <a:tblGrid>
                <a:gridCol w="1788030">
                  <a:extLst>
                    <a:ext uri="{9D8B030D-6E8A-4147-A177-3AD203B41FA5}">
                      <a16:colId xmlns:a16="http://schemas.microsoft.com/office/drawing/2014/main" xmlns="" val="20000"/>
                    </a:ext>
                  </a:extLst>
                </a:gridCol>
                <a:gridCol w="1860081">
                  <a:extLst>
                    <a:ext uri="{9D8B030D-6E8A-4147-A177-3AD203B41FA5}">
                      <a16:colId xmlns:a16="http://schemas.microsoft.com/office/drawing/2014/main" xmlns="" val="20001"/>
                    </a:ext>
                  </a:extLst>
                </a:gridCol>
                <a:gridCol w="1715977">
                  <a:extLst>
                    <a:ext uri="{9D8B030D-6E8A-4147-A177-3AD203B41FA5}">
                      <a16:colId xmlns:a16="http://schemas.microsoft.com/office/drawing/2014/main" xmlns="" val="20002"/>
                    </a:ext>
                  </a:extLst>
                </a:gridCol>
              </a:tblGrid>
              <a:tr h="761818">
                <a:tc>
                  <a:txBody>
                    <a:bodyPr/>
                    <a:lstStyle/>
                    <a:p>
                      <a:pPr algn="ctr"/>
                      <a:r>
                        <a:rPr lang="es-MX" dirty="0" err="1"/>
                        <a:t>Suatancia</a:t>
                      </a:r>
                      <a:endParaRPr lang="es-MX" dirty="0"/>
                    </a:p>
                  </a:txBody>
                  <a:tcPr marL="115522" marR="115522"/>
                </a:tc>
                <a:tc>
                  <a:txBody>
                    <a:bodyPr/>
                    <a:lstStyle/>
                    <a:p>
                      <a:pPr algn="ctr"/>
                      <a:r>
                        <a:rPr lang="es-MX" dirty="0"/>
                        <a:t>Masa molecular</a:t>
                      </a:r>
                      <a:r>
                        <a:rPr lang="es-MX" baseline="0" dirty="0"/>
                        <a:t>  (</a:t>
                      </a:r>
                      <a:r>
                        <a:rPr lang="es-MX" baseline="0" dirty="0" err="1"/>
                        <a:t>uma</a:t>
                      </a:r>
                      <a:r>
                        <a:rPr lang="es-MX" baseline="0" dirty="0"/>
                        <a:t>)</a:t>
                      </a:r>
                      <a:endParaRPr lang="es-MX" dirty="0"/>
                    </a:p>
                  </a:txBody>
                  <a:tcPr marL="115522" marR="115522"/>
                </a:tc>
                <a:tc>
                  <a:txBody>
                    <a:bodyPr/>
                    <a:lstStyle/>
                    <a:p>
                      <a:pPr algn="ctr"/>
                      <a:r>
                        <a:rPr lang="es-MX" dirty="0"/>
                        <a:t>Estado físico de la sustancia a 25ºC</a:t>
                      </a:r>
                    </a:p>
                  </a:txBody>
                  <a:tcPr marL="115522" marR="115522"/>
                </a:tc>
                <a:extLst>
                  <a:ext uri="{0D108BD9-81ED-4DB2-BD59-A6C34878D82A}">
                    <a16:rowId xmlns:a16="http://schemas.microsoft.com/office/drawing/2014/main" xmlns="" val="10000"/>
                  </a:ext>
                </a:extLst>
              </a:tr>
              <a:tr h="529625">
                <a:tc>
                  <a:txBody>
                    <a:bodyPr/>
                    <a:lstStyle/>
                    <a:p>
                      <a:pPr algn="ctr"/>
                      <a:r>
                        <a:rPr lang="es-MX" dirty="0"/>
                        <a:t>H</a:t>
                      </a:r>
                      <a:r>
                        <a:rPr lang="es-MX" sz="1800" baseline="-25000" dirty="0"/>
                        <a:t>2</a:t>
                      </a:r>
                      <a:r>
                        <a:rPr lang="es-MX" dirty="0"/>
                        <a:t>O</a:t>
                      </a:r>
                    </a:p>
                  </a:txBody>
                  <a:tcPr marL="115522" marR="115522"/>
                </a:tc>
                <a:tc>
                  <a:txBody>
                    <a:bodyPr/>
                    <a:lstStyle/>
                    <a:p>
                      <a:pPr algn="ctr"/>
                      <a:r>
                        <a:rPr lang="es-MX" dirty="0"/>
                        <a:t>18</a:t>
                      </a:r>
                    </a:p>
                  </a:txBody>
                  <a:tcPr marL="115522" marR="115522"/>
                </a:tc>
                <a:tc>
                  <a:txBody>
                    <a:bodyPr/>
                    <a:lstStyle/>
                    <a:p>
                      <a:pPr algn="ctr"/>
                      <a:r>
                        <a:rPr lang="es-MX" dirty="0"/>
                        <a:t>Líquido</a:t>
                      </a:r>
                    </a:p>
                  </a:txBody>
                  <a:tcPr marL="115522" marR="115522"/>
                </a:tc>
                <a:extLst>
                  <a:ext uri="{0D108BD9-81ED-4DB2-BD59-A6C34878D82A}">
                    <a16:rowId xmlns:a16="http://schemas.microsoft.com/office/drawing/2014/main" xmlns="" val="10001"/>
                  </a:ext>
                </a:extLst>
              </a:tr>
              <a:tr h="529625">
                <a:tc>
                  <a:txBody>
                    <a:bodyPr/>
                    <a:lstStyle/>
                    <a:p>
                      <a:pPr algn="ctr"/>
                      <a:r>
                        <a:rPr lang="es-MX" dirty="0"/>
                        <a:t>H</a:t>
                      </a:r>
                      <a:r>
                        <a:rPr lang="es-MX" baseline="-25000" dirty="0"/>
                        <a:t>2</a:t>
                      </a:r>
                      <a:r>
                        <a:rPr lang="es-MX" dirty="0"/>
                        <a:t>S</a:t>
                      </a:r>
                    </a:p>
                  </a:txBody>
                  <a:tcPr marL="115522" marR="115522"/>
                </a:tc>
                <a:tc>
                  <a:txBody>
                    <a:bodyPr/>
                    <a:lstStyle/>
                    <a:p>
                      <a:pPr algn="ctr"/>
                      <a:r>
                        <a:rPr lang="es-MX" dirty="0"/>
                        <a:t>34</a:t>
                      </a:r>
                    </a:p>
                  </a:txBody>
                  <a:tcPr marL="115522" marR="115522"/>
                </a:tc>
                <a:tc>
                  <a:txBody>
                    <a:bodyPr/>
                    <a:lstStyle/>
                    <a:p>
                      <a:pPr algn="ctr"/>
                      <a:r>
                        <a:rPr lang="es-MX" dirty="0"/>
                        <a:t>Gaseoso</a:t>
                      </a:r>
                    </a:p>
                  </a:txBody>
                  <a:tcPr marL="115522" marR="115522"/>
                </a:tc>
                <a:extLst>
                  <a:ext uri="{0D108BD9-81ED-4DB2-BD59-A6C34878D82A}">
                    <a16:rowId xmlns:a16="http://schemas.microsoft.com/office/drawing/2014/main" xmlns="" val="10002"/>
                  </a:ext>
                </a:extLst>
              </a:tr>
              <a:tr h="529625">
                <a:tc>
                  <a:txBody>
                    <a:bodyPr/>
                    <a:lstStyle/>
                    <a:p>
                      <a:pPr algn="ctr"/>
                      <a:r>
                        <a:rPr lang="es-MX" dirty="0"/>
                        <a:t>H</a:t>
                      </a:r>
                      <a:r>
                        <a:rPr lang="es-MX" baseline="-25000" dirty="0"/>
                        <a:t>2</a:t>
                      </a:r>
                      <a:r>
                        <a:rPr lang="es-MX" dirty="0"/>
                        <a:t>Se</a:t>
                      </a:r>
                    </a:p>
                  </a:txBody>
                  <a:tcPr marL="115522" marR="115522"/>
                </a:tc>
                <a:tc>
                  <a:txBody>
                    <a:bodyPr/>
                    <a:lstStyle/>
                    <a:p>
                      <a:pPr algn="ctr"/>
                      <a:r>
                        <a:rPr lang="es-MX" dirty="0"/>
                        <a:t>81</a:t>
                      </a:r>
                    </a:p>
                  </a:txBody>
                  <a:tcPr marL="115522" marR="1155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Gaseoso</a:t>
                      </a:r>
                    </a:p>
                    <a:p>
                      <a:pPr algn="ctr"/>
                      <a:endParaRPr lang="es-MX" baseline="0" dirty="0"/>
                    </a:p>
                  </a:txBody>
                  <a:tcPr marL="115522" marR="115522"/>
                </a:tc>
                <a:extLst>
                  <a:ext uri="{0D108BD9-81ED-4DB2-BD59-A6C34878D82A}">
                    <a16:rowId xmlns:a16="http://schemas.microsoft.com/office/drawing/2014/main" xmlns="" val="10003"/>
                  </a:ext>
                </a:extLst>
              </a:tr>
              <a:tr h="529625">
                <a:tc>
                  <a:txBody>
                    <a:bodyPr/>
                    <a:lstStyle/>
                    <a:p>
                      <a:pPr algn="ctr"/>
                      <a:r>
                        <a:rPr lang="es-MX" dirty="0"/>
                        <a:t>H</a:t>
                      </a:r>
                      <a:r>
                        <a:rPr lang="es-MX" baseline="-25000" dirty="0"/>
                        <a:t>2</a:t>
                      </a:r>
                      <a:r>
                        <a:rPr lang="es-MX" dirty="0"/>
                        <a:t>Te</a:t>
                      </a:r>
                    </a:p>
                  </a:txBody>
                  <a:tcPr marL="115522" marR="115522"/>
                </a:tc>
                <a:tc>
                  <a:txBody>
                    <a:bodyPr/>
                    <a:lstStyle/>
                    <a:p>
                      <a:pPr algn="ctr"/>
                      <a:r>
                        <a:rPr lang="es-MX" dirty="0"/>
                        <a:t>130</a:t>
                      </a:r>
                    </a:p>
                  </a:txBody>
                  <a:tcPr marL="115522" marR="1155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a:t>Gaseoso</a:t>
                      </a:r>
                    </a:p>
                    <a:p>
                      <a:pPr algn="ctr"/>
                      <a:endParaRPr lang="es-MX" dirty="0"/>
                    </a:p>
                  </a:txBody>
                  <a:tcPr marL="115522" marR="115522"/>
                </a:tc>
                <a:extLst>
                  <a:ext uri="{0D108BD9-81ED-4DB2-BD59-A6C34878D82A}">
                    <a16:rowId xmlns:a16="http://schemas.microsoft.com/office/drawing/2014/main" xmlns="" val="10004"/>
                  </a:ext>
                </a:extLst>
              </a:tr>
            </a:tbl>
          </a:graphicData>
        </a:graphic>
      </p:graphicFrame>
      <p:sp>
        <p:nvSpPr>
          <p:cNvPr id="9" name="8 Rectángulo redondeado"/>
          <p:cNvSpPr/>
          <p:nvPr/>
        </p:nvSpPr>
        <p:spPr>
          <a:xfrm>
            <a:off x="5220072" y="4509120"/>
            <a:ext cx="3707904"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El calor específico de una sustancia es el calor que se debe suministrar a 1 gramo de esta para que aumente su temperatura en 1ºC.</a:t>
            </a:r>
          </a:p>
          <a:p>
            <a:pPr algn="ctr"/>
            <a:r>
              <a:rPr lang="es-MX" dirty="0"/>
              <a:t>Ej. Ce </a:t>
            </a:r>
            <a:r>
              <a:rPr lang="es-MX" baseline="-25000" dirty="0"/>
              <a:t>H</a:t>
            </a:r>
            <a:r>
              <a:rPr lang="es-MX" sz="1600" baseline="-25000" dirty="0"/>
              <a:t>2</a:t>
            </a:r>
            <a:r>
              <a:rPr lang="es-MX" baseline="-25000" dirty="0"/>
              <a:t>O</a:t>
            </a:r>
            <a:r>
              <a:rPr lang="es-MX" dirty="0"/>
              <a:t> = 1,00cal/</a:t>
            </a:r>
            <a:r>
              <a:rPr lang="es-MX" dirty="0" err="1"/>
              <a:t>gºC</a:t>
            </a:r>
            <a:endParaRPr lang="es-MX" dirty="0"/>
          </a:p>
          <a:p>
            <a:pPr algn="ctr"/>
            <a:r>
              <a:rPr lang="es-MX" dirty="0"/>
              <a:t>Ce </a:t>
            </a:r>
            <a:r>
              <a:rPr lang="es-MX" baseline="-25000" dirty="0"/>
              <a:t>CH</a:t>
            </a:r>
            <a:r>
              <a:rPr lang="es-MX" sz="1600" baseline="-25000" dirty="0"/>
              <a:t>3</a:t>
            </a:r>
            <a:r>
              <a:rPr lang="es-MX" baseline="-25000" dirty="0"/>
              <a:t>CH</a:t>
            </a:r>
            <a:r>
              <a:rPr lang="es-MX" sz="1600" baseline="-25000" dirty="0"/>
              <a:t>2</a:t>
            </a:r>
            <a:r>
              <a:rPr lang="es-MX" baseline="-25000" dirty="0"/>
              <a:t>OH</a:t>
            </a:r>
            <a:r>
              <a:rPr lang="es-MX" dirty="0"/>
              <a:t> = 0,588cal/</a:t>
            </a:r>
            <a:r>
              <a:rPr lang="es-MX" dirty="0" err="1"/>
              <a:t>gºC</a:t>
            </a:r>
            <a:endParaRPr lang="es-MX" dirty="0"/>
          </a:p>
        </p:txBody>
      </p:sp>
      <p:sp>
        <p:nvSpPr>
          <p:cNvPr id="10" name="9 Flecha derecha"/>
          <p:cNvSpPr/>
          <p:nvPr/>
        </p:nvSpPr>
        <p:spPr>
          <a:xfrm>
            <a:off x="3851920" y="5229200"/>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CuadroTexto"/>
          <p:cNvSpPr txBox="1"/>
          <p:nvPr/>
        </p:nvSpPr>
        <p:spPr>
          <a:xfrm>
            <a:off x="251520" y="4869160"/>
            <a:ext cx="3168352" cy="1200329"/>
          </a:xfrm>
          <a:prstGeom prst="rect">
            <a:avLst/>
          </a:prstGeom>
          <a:noFill/>
        </p:spPr>
        <p:txBody>
          <a:bodyPr wrap="square" rtlCol="0">
            <a:spAutoFit/>
          </a:bodyPr>
          <a:lstStyle/>
          <a:p>
            <a:r>
              <a:rPr lang="es-MX" dirty="0"/>
              <a:t>Otra propiedad especial del agua, relacionada con la estructura de sus moléculas, es el elevado calor específico.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descr="estados fisicos del agua.png"/>
          <p:cNvPicPr>
            <a:picLocks noGrp="1" noChangeAspect="1"/>
          </p:cNvPicPr>
          <p:nvPr>
            <p:ph sz="half" idx="1"/>
          </p:nvPr>
        </p:nvPicPr>
        <p:blipFill>
          <a:blip r:embed="rId2" cstate="print"/>
          <a:stretch>
            <a:fillRect/>
          </a:stretch>
        </p:blipFill>
        <p:spPr>
          <a:xfrm>
            <a:off x="457200" y="3107738"/>
            <a:ext cx="4038600" cy="2809461"/>
          </a:xfrm>
        </p:spPr>
      </p:pic>
      <p:pic>
        <p:nvPicPr>
          <p:cNvPr id="9" name="8 Marcador de contenido" descr="hielo.jpg"/>
          <p:cNvPicPr>
            <a:picLocks noGrp="1" noChangeAspect="1"/>
          </p:cNvPicPr>
          <p:nvPr>
            <p:ph sz="half" idx="2"/>
          </p:nvPr>
        </p:nvPicPr>
        <p:blipFill>
          <a:blip r:embed="rId3" cstate="print"/>
          <a:stretch>
            <a:fillRect/>
          </a:stretch>
        </p:blipFill>
        <p:spPr>
          <a:xfrm>
            <a:off x="5664708" y="3086005"/>
            <a:ext cx="2005584" cy="2852928"/>
          </a:xfrm>
        </p:spPr>
      </p:pic>
      <p:sp>
        <p:nvSpPr>
          <p:cNvPr id="10" name="9 Rectángulo redondeado"/>
          <p:cNvSpPr/>
          <p:nvPr/>
        </p:nvSpPr>
        <p:spPr>
          <a:xfrm>
            <a:off x="539552" y="692696"/>
            <a:ext cx="7992888" cy="22322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El agua en estado sólido tiene menor densidad que en estado líquido.</a:t>
            </a:r>
          </a:p>
          <a:p>
            <a:pPr algn="ctr"/>
            <a:r>
              <a:rPr lang="es-MX" dirty="0"/>
              <a:t>El hielo flota debido a la disposición hexagonal de las moléculas de agua unidas por puentes de hidrógeno. Esto determina que el espacio vacío intermolecular sea mayor que en el estado sólido. En otras palabras, el volumen ocupado por el conjunto de las moléculas así distribuidas aumenta y como consecuencia la densidad disminuye. Esto explica que una botella colocada en el freezer se rompa al congelarse el agua que contiene.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55576" y="1196752"/>
            <a:ext cx="7772400" cy="1362075"/>
          </a:xfrm>
        </p:spPr>
        <p:txBody>
          <a:bodyPr/>
          <a:lstStyle/>
          <a:p>
            <a:r>
              <a:rPr lang="es-MX" sz="3600" i="1" dirty="0">
                <a:effectLst/>
              </a:rPr>
              <a:t>Polaridad de la molécula de agua</a:t>
            </a:r>
          </a:p>
        </p:txBody>
      </p:sp>
      <p:sp>
        <p:nvSpPr>
          <p:cNvPr id="8" name="7 Marcador de texto"/>
          <p:cNvSpPr>
            <a:spLocks noGrp="1"/>
          </p:cNvSpPr>
          <p:nvPr>
            <p:ph type="body" idx="1"/>
          </p:nvPr>
        </p:nvSpPr>
        <p:spPr>
          <a:xfrm>
            <a:off x="683568" y="2996952"/>
            <a:ext cx="7772400" cy="3158256"/>
          </a:xfrm>
        </p:spPr>
        <p:txBody>
          <a:bodyPr>
            <a:normAutofit/>
          </a:bodyPr>
          <a:lstStyle/>
          <a:p>
            <a:r>
              <a:rPr lang="es-MX" dirty="0"/>
              <a:t>El agua y el aceite forman un sistema heterogéneo; al intentar mezclar las 2 fases estas se separan. La polaridad de las moléculas de agua y la ausencia de polaridad en las del aceite determina que no existan interacciones entre las moléculas de ambas sustancias.</a:t>
            </a:r>
          </a:p>
          <a:p>
            <a:endParaRPr lang="es-MX" dirty="0"/>
          </a:p>
          <a:p>
            <a:r>
              <a:rPr lang="es-MX" dirty="0"/>
              <a:t>Sin embargo cuando se usa agua jabonosa, el aceite permanece mezclado con ella.</a:t>
            </a:r>
          </a:p>
          <a:p>
            <a:endParaRPr lang="es-MX" dirty="0"/>
          </a:p>
          <a:p>
            <a:endParaRPr lang="es-MX"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2.bp.blogspot.com/_JH5V53bePTI/S89QUXzv4LI/AAAAAAAAAFk/1jV4suf7iNM/s1600/Copia+de+Micela.jpg"/>
          <p:cNvPicPr>
            <a:picLocks noChangeAspect="1" noChangeArrowheads="1"/>
          </p:cNvPicPr>
          <p:nvPr/>
        </p:nvPicPr>
        <p:blipFill>
          <a:blip r:embed="rId2" cstate="print"/>
          <a:srcRect/>
          <a:stretch>
            <a:fillRect/>
          </a:stretch>
        </p:blipFill>
        <p:spPr bwMode="auto">
          <a:xfrm>
            <a:off x="4860032" y="2636912"/>
            <a:ext cx="3733800" cy="3162301"/>
          </a:xfrm>
          <a:prstGeom prst="rect">
            <a:avLst/>
          </a:prstGeom>
          <a:noFill/>
        </p:spPr>
      </p:pic>
      <p:pic>
        <p:nvPicPr>
          <p:cNvPr id="7" name="Picture 2" descr="http://www.cneq.unam.mx/cursos_diplomados/diplomados/medio_superior/dgire2006-2007/11_porta/jabones/images/aestruc_jab.jpg"/>
          <p:cNvPicPr>
            <a:picLocks noChangeAspect="1" noChangeArrowheads="1"/>
          </p:cNvPicPr>
          <p:nvPr/>
        </p:nvPicPr>
        <p:blipFill>
          <a:blip r:embed="rId3" cstate="print"/>
          <a:srcRect/>
          <a:stretch>
            <a:fillRect/>
          </a:stretch>
        </p:blipFill>
        <p:spPr bwMode="auto">
          <a:xfrm>
            <a:off x="179512" y="476672"/>
            <a:ext cx="5198184" cy="2016224"/>
          </a:xfrm>
          <a:prstGeom prst="rect">
            <a:avLst/>
          </a:prstGeom>
          <a:noFill/>
        </p:spPr>
      </p:pic>
      <p:sp>
        <p:nvSpPr>
          <p:cNvPr id="5" name="4 Marcador de contenido"/>
          <p:cNvSpPr>
            <a:spLocks noGrp="1"/>
          </p:cNvSpPr>
          <p:nvPr>
            <p:ph sz="half" idx="1"/>
          </p:nvPr>
        </p:nvSpPr>
        <p:spPr>
          <a:xfrm>
            <a:off x="251520" y="2420888"/>
            <a:ext cx="4244280" cy="4354499"/>
          </a:xfrm>
        </p:spPr>
        <p:txBody>
          <a:bodyPr>
            <a:normAutofit/>
          </a:bodyPr>
          <a:lstStyle/>
          <a:p>
            <a:pPr>
              <a:buNone/>
            </a:pPr>
            <a:r>
              <a:rPr lang="es-MX" sz="2200" dirty="0">
                <a:latin typeface="Agency FB" pitchFamily="34" charset="0"/>
              </a:rPr>
              <a:t>	En la molécula de jabón se distinguen 2 partes: una cadena larga de 12 a 18 átomos de carbono (no polar) y un extremo con un átomo de oxígeno cargado negativamente. La zona no polar de la molécula de jabón interacciona con las moléculas de aceite no polares y simultáneamente el extremo negativo de la molécula de jabón interacciona con las moléculas polares del agua.  El jabón actúa de puente entre 2 líquidos no miscibles formando una emulsión.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Tensión superficial</a:t>
            </a:r>
          </a:p>
        </p:txBody>
      </p:sp>
      <p:sp>
        <p:nvSpPr>
          <p:cNvPr id="4" name="3 Marcador de contenido"/>
          <p:cNvSpPr>
            <a:spLocks noGrp="1"/>
          </p:cNvSpPr>
          <p:nvPr>
            <p:ph sz="half" idx="2"/>
          </p:nvPr>
        </p:nvSpPr>
        <p:spPr/>
        <p:txBody>
          <a:bodyPr/>
          <a:lstStyle/>
          <a:p>
            <a:pPr>
              <a:buNone/>
            </a:pPr>
            <a:r>
              <a:rPr lang="es-MX" dirty="0"/>
              <a:t>	La tensión superficial es provocada por la atracción que ejercen las moléculas del interior del líquido sobre aquellas que se ubican en la superficie, que a su vez están atraídas entre sí.</a:t>
            </a:r>
          </a:p>
          <a:p>
            <a:pPr>
              <a:buNone/>
            </a:pPr>
            <a:endParaRPr lang="es-MX" dirty="0"/>
          </a:p>
          <a:p>
            <a:pPr>
              <a:buNone/>
            </a:pPr>
            <a:r>
              <a:rPr lang="es-MX" dirty="0"/>
              <a:t>	El agua tiene elevada tensión superficial en comparación con otros líquidos.</a:t>
            </a:r>
          </a:p>
        </p:txBody>
      </p:sp>
      <p:pic>
        <p:nvPicPr>
          <p:cNvPr id="35842" name="Picture 2" descr="http://dereflexion.files.wordpress.com/2012/09/tensiocc81n-superficial.jpg"/>
          <p:cNvPicPr>
            <a:picLocks noChangeAspect="1" noChangeArrowheads="1"/>
          </p:cNvPicPr>
          <p:nvPr/>
        </p:nvPicPr>
        <p:blipFill>
          <a:blip r:embed="rId2" cstate="print"/>
          <a:srcRect/>
          <a:stretch>
            <a:fillRect/>
          </a:stretch>
        </p:blipFill>
        <p:spPr bwMode="auto">
          <a:xfrm>
            <a:off x="251520" y="2286000"/>
            <a:ext cx="4163963" cy="438336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Conductividad eléctrica.</a:t>
            </a:r>
          </a:p>
        </p:txBody>
      </p:sp>
      <p:sp>
        <p:nvSpPr>
          <p:cNvPr id="3" name="2 Marcador de contenido"/>
          <p:cNvSpPr>
            <a:spLocks noGrp="1"/>
          </p:cNvSpPr>
          <p:nvPr>
            <p:ph sz="half" idx="1"/>
          </p:nvPr>
        </p:nvSpPr>
        <p:spPr/>
        <p:txBody>
          <a:bodyPr/>
          <a:lstStyle/>
          <a:p>
            <a:pPr>
              <a:buNone/>
            </a:pPr>
            <a:r>
              <a:rPr lang="es-MX" dirty="0"/>
              <a:t>	La conducción de corriente eléctrica se produce si hay cargas eléctricas en movimiento. Cuando el cloruro de sodio se disuelve en el agua, los iones se separan y se dispersan entre las moléculas de agua adquiriendo movilidad.</a:t>
            </a:r>
          </a:p>
        </p:txBody>
      </p:sp>
      <p:pic>
        <p:nvPicPr>
          <p:cNvPr id="36866" name="Picture 2" descr="http://4.bp.blogspot.com/--vPIuA6Dgyc/TbKuP9_YQZI/AAAAAAAAAcU/za7sI7abRdA/s1600/conductividad%2By%2Bconcentracion%2Bsalina.jpg"/>
          <p:cNvPicPr>
            <a:picLocks noChangeAspect="1" noChangeArrowheads="1"/>
          </p:cNvPicPr>
          <p:nvPr/>
        </p:nvPicPr>
        <p:blipFill>
          <a:blip r:embed="rId2" cstate="print"/>
          <a:srcRect/>
          <a:stretch>
            <a:fillRect/>
          </a:stretch>
        </p:blipFill>
        <p:spPr bwMode="auto">
          <a:xfrm>
            <a:off x="4716016" y="2276872"/>
            <a:ext cx="4032447" cy="439248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www.monografias.com/trabajos17/calorimetria/Image7549.gif"/>
          <p:cNvPicPr>
            <a:picLocks noChangeAspect="1" noChangeArrowheads="1"/>
          </p:cNvPicPr>
          <p:nvPr/>
        </p:nvPicPr>
        <p:blipFill>
          <a:blip r:embed="rId2" cstate="print"/>
          <a:srcRect/>
          <a:stretch>
            <a:fillRect/>
          </a:stretch>
        </p:blipFill>
        <p:spPr bwMode="auto">
          <a:xfrm>
            <a:off x="4067944" y="4077072"/>
            <a:ext cx="4555803" cy="2324869"/>
          </a:xfrm>
          <a:prstGeom prst="rect">
            <a:avLst/>
          </a:prstGeom>
          <a:noFill/>
        </p:spPr>
      </p:pic>
      <p:pic>
        <p:nvPicPr>
          <p:cNvPr id="37890" name="Picture 2" descr="http://1.bp.blogspot.com/-DhpM1e33sdE/UQPa6EOyx1I/AAAAAAAAAGE/FvqQMmaX5Ro/s1600/disolucion_sal.png"/>
          <p:cNvPicPr>
            <a:picLocks noChangeAspect="1" noChangeArrowheads="1"/>
          </p:cNvPicPr>
          <p:nvPr/>
        </p:nvPicPr>
        <p:blipFill>
          <a:blip r:embed="rId3" cstate="print"/>
          <a:srcRect/>
          <a:stretch>
            <a:fillRect/>
          </a:stretch>
        </p:blipFill>
        <p:spPr bwMode="auto">
          <a:xfrm>
            <a:off x="467544" y="2276872"/>
            <a:ext cx="4104456" cy="2159462"/>
          </a:xfrm>
          <a:prstGeom prst="rect">
            <a:avLst/>
          </a:prstGeom>
          <a:noFill/>
        </p:spPr>
      </p:pic>
      <p:sp>
        <p:nvSpPr>
          <p:cNvPr id="10" name="9 CuadroTexto"/>
          <p:cNvSpPr txBox="1"/>
          <p:nvPr/>
        </p:nvSpPr>
        <p:spPr>
          <a:xfrm>
            <a:off x="539552" y="908720"/>
            <a:ext cx="8280920" cy="646331"/>
          </a:xfrm>
          <a:prstGeom prst="rect">
            <a:avLst/>
          </a:prstGeom>
          <a:noFill/>
        </p:spPr>
        <p:txBody>
          <a:bodyPr wrap="square" rtlCol="0">
            <a:spAutoFit/>
          </a:bodyPr>
          <a:lstStyle/>
          <a:p>
            <a:r>
              <a:rPr lang="es-MX" dirty="0"/>
              <a:t>Se establecen atracciones entre los iones provenientes de las sal y las moléculas de agua. Dichas atracciones se denominan ion-dipolo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Eucalipto gigante in regione Aquila - Finale Ligure (SV)."/>
          <p:cNvPicPr>
            <a:picLocks noChangeAspect="1" noChangeArrowheads="1"/>
          </p:cNvPicPr>
          <p:nvPr/>
        </p:nvPicPr>
        <p:blipFill>
          <a:blip r:embed="rId2" cstate="print"/>
          <a:srcRect/>
          <a:stretch>
            <a:fillRect/>
          </a:stretch>
        </p:blipFill>
        <p:spPr bwMode="auto">
          <a:xfrm>
            <a:off x="539552" y="836712"/>
            <a:ext cx="2061761" cy="2962300"/>
          </a:xfrm>
          <a:prstGeom prst="rect">
            <a:avLst/>
          </a:prstGeom>
          <a:noFill/>
        </p:spPr>
      </p:pic>
      <p:pic>
        <p:nvPicPr>
          <p:cNvPr id="1040" name="Picture 16" descr="http://lyncott.mx/wordpress/wp-content/uploads/2011/12/las-bondades-del-melon.jpg"/>
          <p:cNvPicPr>
            <a:picLocks noChangeAspect="1" noChangeArrowheads="1"/>
          </p:cNvPicPr>
          <p:nvPr/>
        </p:nvPicPr>
        <p:blipFill>
          <a:blip r:embed="rId3" cstate="print"/>
          <a:srcRect/>
          <a:stretch>
            <a:fillRect/>
          </a:stretch>
        </p:blipFill>
        <p:spPr bwMode="auto">
          <a:xfrm>
            <a:off x="3275856" y="3861048"/>
            <a:ext cx="3229372" cy="2628900"/>
          </a:xfrm>
          <a:prstGeom prst="rect">
            <a:avLst/>
          </a:prstGeom>
          <a:noFill/>
        </p:spPr>
      </p:pic>
      <p:pic>
        <p:nvPicPr>
          <p:cNvPr id="1038" name="Picture 14" descr="http://www.recapte.com/multimedia/tomates.jpg"/>
          <p:cNvPicPr>
            <a:picLocks noChangeAspect="1" noChangeArrowheads="1"/>
          </p:cNvPicPr>
          <p:nvPr/>
        </p:nvPicPr>
        <p:blipFill>
          <a:blip r:embed="rId4" cstate="print"/>
          <a:srcRect/>
          <a:stretch>
            <a:fillRect/>
          </a:stretch>
        </p:blipFill>
        <p:spPr bwMode="auto">
          <a:xfrm>
            <a:off x="3059832" y="692696"/>
            <a:ext cx="2627784" cy="1944216"/>
          </a:xfrm>
          <a:prstGeom prst="rect">
            <a:avLst/>
          </a:prstGeom>
          <a:noFill/>
        </p:spPr>
      </p:pic>
      <p:pic>
        <p:nvPicPr>
          <p:cNvPr id="1032" name="Picture 8" descr="http://2.bp.blogspot.com/-PcpEh1ZFFIM/UGStqG6rGOI/AAAAAAAAA_4/o1PMxMsV3NA/s1600/papas.gif"/>
          <p:cNvPicPr>
            <a:picLocks noChangeAspect="1" noChangeArrowheads="1"/>
          </p:cNvPicPr>
          <p:nvPr/>
        </p:nvPicPr>
        <p:blipFill>
          <a:blip r:embed="rId5" cstate="print"/>
          <a:srcRect/>
          <a:stretch>
            <a:fillRect/>
          </a:stretch>
        </p:blipFill>
        <p:spPr bwMode="auto">
          <a:xfrm>
            <a:off x="6516216" y="3789040"/>
            <a:ext cx="2627784" cy="2173600"/>
          </a:xfrm>
          <a:prstGeom prst="rect">
            <a:avLst/>
          </a:prstGeom>
          <a:noFill/>
        </p:spPr>
      </p:pic>
      <p:pic>
        <p:nvPicPr>
          <p:cNvPr id="1030" name="Picture 6" descr="http://posterous.com/getfile/files.posterous.com/temp-2010-08-27/yiygigesHajDbGmeHpiElHfaalIrxsDgAwfuAvdnAmsrIdesFjfyIhijluxg/11273.jpg.scaled500.jpg"/>
          <p:cNvPicPr>
            <a:picLocks noChangeAspect="1" noChangeArrowheads="1"/>
          </p:cNvPicPr>
          <p:nvPr/>
        </p:nvPicPr>
        <p:blipFill>
          <a:blip r:embed="rId6" cstate="print"/>
          <a:srcRect/>
          <a:stretch>
            <a:fillRect/>
          </a:stretch>
        </p:blipFill>
        <p:spPr bwMode="auto">
          <a:xfrm>
            <a:off x="6372200" y="620688"/>
            <a:ext cx="2592288" cy="1958618"/>
          </a:xfrm>
          <a:prstGeom prst="rect">
            <a:avLst/>
          </a:prstGeom>
          <a:noFill/>
        </p:spPr>
      </p:pic>
      <p:sp>
        <p:nvSpPr>
          <p:cNvPr id="5" name="4 Rectángulo redondeado"/>
          <p:cNvSpPr/>
          <p:nvPr/>
        </p:nvSpPr>
        <p:spPr>
          <a:xfrm>
            <a:off x="251520" y="692696"/>
            <a:ext cx="936104" cy="5040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i="1" dirty="0">
                <a:solidFill>
                  <a:schemeClr val="bg1"/>
                </a:solidFill>
              </a:rPr>
              <a:t>75%</a:t>
            </a:r>
          </a:p>
        </p:txBody>
      </p:sp>
      <p:pic>
        <p:nvPicPr>
          <p:cNvPr id="1028" name="Picture 4" descr="http://www.metroecuador.com.ec/foto-noticias-ecuador/2012/11/Misby_-e1352821867852.jpg"/>
          <p:cNvPicPr>
            <a:picLocks noChangeAspect="1" noChangeArrowheads="1"/>
          </p:cNvPicPr>
          <p:nvPr/>
        </p:nvPicPr>
        <p:blipFill>
          <a:blip r:embed="rId7" cstate="print"/>
          <a:srcRect/>
          <a:stretch>
            <a:fillRect/>
          </a:stretch>
        </p:blipFill>
        <p:spPr bwMode="auto">
          <a:xfrm>
            <a:off x="0" y="3789039"/>
            <a:ext cx="3272513" cy="3068961"/>
          </a:xfrm>
          <a:prstGeom prst="rect">
            <a:avLst/>
          </a:prstGeom>
          <a:noFill/>
        </p:spPr>
      </p:pic>
      <p:sp>
        <p:nvSpPr>
          <p:cNvPr id="7" name="6 Rectángulo redondeado"/>
          <p:cNvSpPr/>
          <p:nvPr/>
        </p:nvSpPr>
        <p:spPr>
          <a:xfrm>
            <a:off x="539552" y="6165304"/>
            <a:ext cx="864096" cy="4320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i="1" dirty="0">
                <a:ln w="18415" cmpd="sng">
                  <a:solidFill>
                    <a:srgbClr val="FFFFFF"/>
                  </a:solidFill>
                  <a:prstDash val="solid"/>
                </a:ln>
                <a:solidFill>
                  <a:srgbClr val="FFFFFF"/>
                </a:solidFill>
                <a:effectLst>
                  <a:outerShdw blurRad="63500" dir="3600000" algn="tl" rotWithShape="0">
                    <a:srgbClr val="000000">
                      <a:alpha val="70000"/>
                    </a:srgbClr>
                  </a:outerShdw>
                </a:effectLst>
              </a:rPr>
              <a:t>70%</a:t>
            </a:r>
          </a:p>
        </p:txBody>
      </p:sp>
      <p:sp>
        <p:nvSpPr>
          <p:cNvPr id="9" name="8 Rectángulo redondeado"/>
          <p:cNvSpPr/>
          <p:nvPr/>
        </p:nvSpPr>
        <p:spPr>
          <a:xfrm>
            <a:off x="6156176" y="2132856"/>
            <a:ext cx="864096" cy="43204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MX" sz="2000" i="1" dirty="0"/>
              <a:t>99%</a:t>
            </a:r>
          </a:p>
        </p:txBody>
      </p:sp>
      <p:sp>
        <p:nvSpPr>
          <p:cNvPr id="10" name="9 Rectángulo redondeado"/>
          <p:cNvSpPr/>
          <p:nvPr/>
        </p:nvSpPr>
        <p:spPr>
          <a:xfrm>
            <a:off x="3275856" y="2780928"/>
            <a:ext cx="2088232" cy="100811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2400" b="1" i="1" dirty="0">
                <a:solidFill>
                  <a:schemeClr val="bg1"/>
                </a:solidFill>
              </a:rPr>
              <a:t>Contenido de agua</a:t>
            </a:r>
          </a:p>
        </p:txBody>
      </p:sp>
      <p:sp>
        <p:nvSpPr>
          <p:cNvPr id="12" name="11 Rectángulo redondeado"/>
          <p:cNvSpPr/>
          <p:nvPr/>
        </p:nvSpPr>
        <p:spPr>
          <a:xfrm>
            <a:off x="7884368" y="3140968"/>
            <a:ext cx="1008112" cy="5486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i="1" dirty="0"/>
              <a:t>80%</a:t>
            </a:r>
          </a:p>
        </p:txBody>
      </p:sp>
      <p:sp>
        <p:nvSpPr>
          <p:cNvPr id="16" name="15 Rectángulo redondeado"/>
          <p:cNvSpPr/>
          <p:nvPr/>
        </p:nvSpPr>
        <p:spPr>
          <a:xfrm>
            <a:off x="4572000" y="620688"/>
            <a:ext cx="720080" cy="3600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i="1" dirty="0"/>
              <a:t>95%</a:t>
            </a:r>
          </a:p>
        </p:txBody>
      </p:sp>
      <p:sp>
        <p:nvSpPr>
          <p:cNvPr id="18" name="17 Rectángulo redondeado"/>
          <p:cNvSpPr/>
          <p:nvPr/>
        </p:nvSpPr>
        <p:spPr>
          <a:xfrm>
            <a:off x="6228184" y="6021288"/>
            <a:ext cx="864096" cy="62068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2000" i="1" dirty="0"/>
              <a:t>98%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biobio.minagri.gob.cl/wp-content/uploads/2012/08/FOTO-RIEGO-TECNIFICADO1-237x300.jpg"/>
          <p:cNvPicPr>
            <a:picLocks noChangeAspect="1" noChangeArrowheads="1"/>
          </p:cNvPicPr>
          <p:nvPr/>
        </p:nvPicPr>
        <p:blipFill>
          <a:blip r:embed="rId2" cstate="print"/>
          <a:srcRect/>
          <a:stretch>
            <a:fillRect/>
          </a:stretch>
        </p:blipFill>
        <p:spPr bwMode="auto">
          <a:xfrm>
            <a:off x="4932040" y="4149080"/>
            <a:ext cx="3744416" cy="2534009"/>
          </a:xfrm>
          <a:prstGeom prst="rect">
            <a:avLst/>
          </a:prstGeom>
          <a:noFill/>
        </p:spPr>
      </p:pic>
      <p:sp>
        <p:nvSpPr>
          <p:cNvPr id="2" name="1 Título"/>
          <p:cNvSpPr>
            <a:spLocks noGrp="1"/>
          </p:cNvSpPr>
          <p:nvPr>
            <p:ph type="title"/>
          </p:nvPr>
        </p:nvSpPr>
        <p:spPr>
          <a:xfrm>
            <a:off x="467544" y="764704"/>
            <a:ext cx="8219256" cy="1445096"/>
          </a:xfrm>
        </p:spPr>
        <p:txBody>
          <a:bodyPr>
            <a:normAutofit/>
          </a:bodyPr>
          <a:lstStyle/>
          <a:p>
            <a:pPr algn="ctr"/>
            <a:r>
              <a:rPr lang="es-MX" dirty="0"/>
              <a:t>Importancia del agua en nuestra vida cotidiana</a:t>
            </a:r>
          </a:p>
        </p:txBody>
      </p:sp>
      <p:pic>
        <p:nvPicPr>
          <p:cNvPr id="16386" name="Picture 2" descr="http://www.australcorrentina.com.ar/fotos/represadesaltogrande.jpg"/>
          <p:cNvPicPr>
            <a:picLocks noChangeAspect="1" noChangeArrowheads="1"/>
          </p:cNvPicPr>
          <p:nvPr/>
        </p:nvPicPr>
        <p:blipFill>
          <a:blip r:embed="rId3" cstate="print"/>
          <a:srcRect/>
          <a:stretch>
            <a:fillRect/>
          </a:stretch>
        </p:blipFill>
        <p:spPr bwMode="auto">
          <a:xfrm>
            <a:off x="251520" y="2276872"/>
            <a:ext cx="4176464" cy="2970331"/>
          </a:xfrm>
          <a:prstGeom prst="rect">
            <a:avLst/>
          </a:prstGeom>
          <a:noFill/>
        </p:spPr>
      </p:pic>
      <p:sp>
        <p:nvSpPr>
          <p:cNvPr id="6" name="5 Rectángulo redondeado"/>
          <p:cNvSpPr/>
          <p:nvPr/>
        </p:nvSpPr>
        <p:spPr>
          <a:xfrm>
            <a:off x="251520" y="5301208"/>
            <a:ext cx="4104456" cy="136815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MX" dirty="0"/>
              <a:t>El agua es un importante recurso energético. En nuestro país hay 4 represas hidroeléctricas: Rincón del Bonete, </a:t>
            </a:r>
            <a:r>
              <a:rPr lang="es-MX" dirty="0" err="1"/>
              <a:t>Baygorria</a:t>
            </a:r>
            <a:r>
              <a:rPr lang="es-MX" dirty="0"/>
              <a:t>, Constitución (Palmar) y Salto Grande</a:t>
            </a:r>
          </a:p>
        </p:txBody>
      </p:sp>
      <p:sp>
        <p:nvSpPr>
          <p:cNvPr id="8" name="7 Rectángulo redondeado"/>
          <p:cNvSpPr/>
          <p:nvPr/>
        </p:nvSpPr>
        <p:spPr>
          <a:xfrm>
            <a:off x="4860032" y="2276872"/>
            <a:ext cx="3888432" cy="172819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MX" dirty="0"/>
              <a:t>El agua resulta indispensable para la agricultura y la ganadería. Si bien en Uruguay los períodos de sequía son cortos, ellos provocan una disminución de la producción agrícola y ganadera.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2.bp.blogspot.com/_nsrqcl1DVdA/TH68UZUI0LI/AAAAAAAAGf4/CPoNpn7I-UU/s1600/surf_3.jpg"/>
          <p:cNvPicPr>
            <a:picLocks noChangeAspect="1" noChangeArrowheads="1"/>
          </p:cNvPicPr>
          <p:nvPr/>
        </p:nvPicPr>
        <p:blipFill>
          <a:blip r:embed="rId2" cstate="print"/>
          <a:srcRect/>
          <a:stretch>
            <a:fillRect/>
          </a:stretch>
        </p:blipFill>
        <p:spPr bwMode="auto">
          <a:xfrm>
            <a:off x="4355976" y="692695"/>
            <a:ext cx="4608512" cy="3456385"/>
          </a:xfrm>
          <a:prstGeom prst="rect">
            <a:avLst/>
          </a:prstGeom>
          <a:noFill/>
        </p:spPr>
      </p:pic>
      <p:pic>
        <p:nvPicPr>
          <p:cNvPr id="15362" name="Picture 2" descr="http://1.bp.blogspot.com/-NwKypdYS7hU/T3H5959C-OI/AAAAAAAAAv0/EmtL-ifYyrc/s1600/duche.gif"/>
          <p:cNvPicPr>
            <a:picLocks noChangeAspect="1" noChangeArrowheads="1"/>
          </p:cNvPicPr>
          <p:nvPr/>
        </p:nvPicPr>
        <p:blipFill>
          <a:blip r:embed="rId3" cstate="print"/>
          <a:srcRect/>
          <a:stretch>
            <a:fillRect/>
          </a:stretch>
        </p:blipFill>
        <p:spPr bwMode="auto">
          <a:xfrm>
            <a:off x="351217" y="2276872"/>
            <a:ext cx="3821922" cy="4323550"/>
          </a:xfrm>
          <a:prstGeom prst="rect">
            <a:avLst/>
          </a:prstGeom>
          <a:noFill/>
        </p:spPr>
      </p:pic>
      <p:sp>
        <p:nvSpPr>
          <p:cNvPr id="6" name="5 Rectángulo redondeado"/>
          <p:cNvSpPr/>
          <p:nvPr/>
        </p:nvSpPr>
        <p:spPr>
          <a:xfrm>
            <a:off x="395536" y="548680"/>
            <a:ext cx="3888432" cy="158417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MX" dirty="0"/>
              <a:t>Para las actividades domésticas: limpieza higiene personal o elaboración de alimentos, resulta indispensable el agua con calidad aceptable para el consumo </a:t>
            </a:r>
          </a:p>
        </p:txBody>
      </p:sp>
      <p:sp>
        <p:nvSpPr>
          <p:cNvPr id="8" name="7 Rectángulo redondeado"/>
          <p:cNvSpPr/>
          <p:nvPr/>
        </p:nvSpPr>
        <p:spPr>
          <a:xfrm>
            <a:off x="4716016" y="4437112"/>
            <a:ext cx="3960440" cy="201622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MX" dirty="0"/>
              <a:t>Numerosos deportes se desarrollan en el agua: remo, surf, natación, buceo, etc.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4.bp.blogspot.com/_nFFgP9QsV3U/TARvPgEngnI/AAAAAAAAAHA/19C5NOIKYt0/s1600/Pesa+1.jpg"/>
          <p:cNvPicPr>
            <a:picLocks noChangeAspect="1" noChangeArrowheads="1"/>
          </p:cNvPicPr>
          <p:nvPr/>
        </p:nvPicPr>
        <p:blipFill>
          <a:blip r:embed="rId2" cstate="print"/>
          <a:srcRect/>
          <a:stretch>
            <a:fillRect/>
          </a:stretch>
        </p:blipFill>
        <p:spPr bwMode="auto">
          <a:xfrm>
            <a:off x="251520" y="3573016"/>
            <a:ext cx="4176464" cy="3083743"/>
          </a:xfrm>
          <a:prstGeom prst="rect">
            <a:avLst/>
          </a:prstGeom>
          <a:noFill/>
        </p:spPr>
      </p:pic>
      <p:pic>
        <p:nvPicPr>
          <p:cNvPr id="17410" name="Picture 2" descr="http://us.123rf.com/400wm/400/400/trebuchet/trebuchet0709/trebuchet070900010/1719675-la-imagen-de-una-industria-cerca-del-muelle-en-el-mar.jpg"/>
          <p:cNvPicPr>
            <a:picLocks noChangeAspect="1" noChangeArrowheads="1"/>
          </p:cNvPicPr>
          <p:nvPr/>
        </p:nvPicPr>
        <p:blipFill>
          <a:blip r:embed="rId3" cstate="print"/>
          <a:srcRect/>
          <a:stretch>
            <a:fillRect/>
          </a:stretch>
        </p:blipFill>
        <p:spPr bwMode="auto">
          <a:xfrm>
            <a:off x="4572000" y="713038"/>
            <a:ext cx="4392488" cy="2931986"/>
          </a:xfrm>
          <a:prstGeom prst="rect">
            <a:avLst/>
          </a:prstGeom>
          <a:noFill/>
        </p:spPr>
      </p:pic>
      <p:sp>
        <p:nvSpPr>
          <p:cNvPr id="6" name="5 Rectángulo redondeado"/>
          <p:cNvSpPr/>
          <p:nvPr/>
        </p:nvSpPr>
        <p:spPr>
          <a:xfrm>
            <a:off x="251520" y="548680"/>
            <a:ext cx="4176464" cy="288032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MX" dirty="0"/>
              <a:t>No es posible imaginar una actividad industrial que no requiera agua en alguna etapa del proceso: en el lavado de los materiales, en los sistemas de refrigeración o calentamiento o como parte constitutiva del producto final entre algunas opciones.</a:t>
            </a:r>
          </a:p>
        </p:txBody>
      </p:sp>
      <p:sp>
        <p:nvSpPr>
          <p:cNvPr id="8" name="7 Rectángulo redondeado"/>
          <p:cNvSpPr/>
          <p:nvPr/>
        </p:nvSpPr>
        <p:spPr>
          <a:xfrm>
            <a:off x="4716016" y="4005064"/>
            <a:ext cx="3960440" cy="237626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MX" dirty="0"/>
              <a:t>La pesca es tanto un deporte como un recurso económico. Esta actividad requiere de una baja o nula contaminación del agua. En nuestro país es posible la pesca de varias especies, tanto de agua dulce como salada.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ED9533CD-31AD-4D6F-8DB5-825878D2D1C6}"/>
              </a:ext>
            </a:extLst>
          </p:cNvPr>
          <p:cNvPicPr>
            <a:picLocks noChangeAspect="1"/>
          </p:cNvPicPr>
          <p:nvPr/>
        </p:nvPicPr>
        <p:blipFill>
          <a:blip r:embed="rId2"/>
          <a:stretch>
            <a:fillRect/>
          </a:stretch>
        </p:blipFill>
        <p:spPr>
          <a:xfrm>
            <a:off x="1979026" y="620688"/>
            <a:ext cx="5910595" cy="6237312"/>
          </a:xfrm>
          <a:prstGeom prst="rect">
            <a:avLst/>
          </a:prstGeom>
        </p:spPr>
      </p:pic>
    </p:spTree>
    <p:extLst>
      <p:ext uri="{BB962C8B-B14F-4D97-AF65-F5344CB8AC3E}">
        <p14:creationId xmlns:p14="http://schemas.microsoft.com/office/powerpoint/2010/main" xmlns="" val="4162680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79FED8BE-84E0-4F80-A402-73033BA36A4A}"/>
              </a:ext>
            </a:extLst>
          </p:cNvPr>
          <p:cNvPicPr>
            <a:picLocks noChangeAspect="1"/>
          </p:cNvPicPr>
          <p:nvPr/>
        </p:nvPicPr>
        <p:blipFill>
          <a:blip r:embed="rId2"/>
          <a:stretch>
            <a:fillRect/>
          </a:stretch>
        </p:blipFill>
        <p:spPr>
          <a:xfrm>
            <a:off x="329319" y="632368"/>
            <a:ext cx="8707177" cy="62256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A6B9BB0C-BAA8-4EE4-AB33-FBB98E21FA2B}"/>
              </a:ext>
            </a:extLst>
          </p:cNvPr>
          <p:cNvPicPr>
            <a:picLocks noChangeAspect="1"/>
          </p:cNvPicPr>
          <p:nvPr/>
        </p:nvPicPr>
        <p:blipFill rotWithShape="1">
          <a:blip r:embed="rId2"/>
          <a:srcRect t="18500"/>
          <a:stretch/>
        </p:blipFill>
        <p:spPr>
          <a:xfrm>
            <a:off x="0" y="404664"/>
            <a:ext cx="9144000" cy="6453336"/>
          </a:xfrm>
          <a:prstGeom prst="rect">
            <a:avLst/>
          </a:prstGeom>
        </p:spPr>
      </p:pic>
    </p:spTree>
    <p:extLst>
      <p:ext uri="{BB962C8B-B14F-4D97-AF65-F5344CB8AC3E}">
        <p14:creationId xmlns:p14="http://schemas.microsoft.com/office/powerpoint/2010/main" xmlns="" val="2128597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542</TotalTime>
  <Words>997</Words>
  <Application>Microsoft Office PowerPoint</Application>
  <PresentationFormat>Presentación en pantalla (4:3)</PresentationFormat>
  <Paragraphs>108</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Urbano</vt:lpstr>
      <vt:lpstr>Diapositiva 1</vt:lpstr>
      <vt:lpstr>El agua: un recurso vital</vt:lpstr>
      <vt:lpstr>Diapositiva 3</vt:lpstr>
      <vt:lpstr>Importancia del agua en nuestra vida cotidiana</vt:lpstr>
      <vt:lpstr>Diapositiva 5</vt:lpstr>
      <vt:lpstr>Diapositiva 6</vt:lpstr>
      <vt:lpstr>Diapositiva 7</vt:lpstr>
      <vt:lpstr>Diapositiva 8</vt:lpstr>
      <vt:lpstr>Diapositiva 9</vt:lpstr>
      <vt:lpstr>Diapositiva 10</vt:lpstr>
      <vt:lpstr>Consumo de agua en actividades productivas</vt:lpstr>
      <vt:lpstr>Diapositiva 12</vt:lpstr>
      <vt:lpstr>Diapositiva 13</vt:lpstr>
      <vt:lpstr>Diapositiva 14</vt:lpstr>
      <vt:lpstr>Diapositiva 15</vt:lpstr>
      <vt:lpstr>Diapositiva 16</vt:lpstr>
      <vt:lpstr>CICLO DEL AGUA</vt:lpstr>
      <vt:lpstr>El agua: propiedades.</vt:lpstr>
      <vt:lpstr>Diapositiva 19</vt:lpstr>
      <vt:lpstr>Molécula de agua</vt:lpstr>
      <vt:lpstr>Diapositiva 21</vt:lpstr>
      <vt:lpstr>Diapositiva 22</vt:lpstr>
      <vt:lpstr>Diapositiva 23</vt:lpstr>
      <vt:lpstr>Diapositiva 24</vt:lpstr>
      <vt:lpstr>Polaridad de la molécula de agua</vt:lpstr>
      <vt:lpstr>Diapositiva 26</vt:lpstr>
      <vt:lpstr>Tensión superficial</vt:lpstr>
      <vt:lpstr>Conductividad eléctrica.</vt:lpstr>
      <vt:lpstr>Diapositiva 29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agua: un recurso vital</dc:title>
  <dc:creator>Christian</dc:creator>
  <cp:lastModifiedBy>Anarella Gatto</cp:lastModifiedBy>
  <cp:revision>52</cp:revision>
  <dcterms:created xsi:type="dcterms:W3CDTF">2013-03-11T15:02:18Z</dcterms:created>
  <dcterms:modified xsi:type="dcterms:W3CDTF">2020-05-30T17:56:09Z</dcterms:modified>
</cp:coreProperties>
</file>