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93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37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278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1803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0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050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375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49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24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8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86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76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1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3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5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93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50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2209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7200" b="1" dirty="0"/>
              <a:t>LEY DE COULOMB</a:t>
            </a:r>
            <a:endParaRPr lang="es-UY" sz="7200" dirty="0"/>
          </a:p>
        </p:txBody>
      </p:sp>
    </p:spTree>
    <p:extLst>
      <p:ext uri="{BB962C8B-B14F-4D97-AF65-F5344CB8AC3E}">
        <p14:creationId xmlns:p14="http://schemas.microsoft.com/office/powerpoint/2010/main" val="111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laudia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3993" y="1473344"/>
            <a:ext cx="1971675" cy="2324100"/>
          </a:xfrm>
          <a:prstGeom prst="rect">
            <a:avLst/>
          </a:prstGeom>
          <a:noFill/>
        </p:spPr>
      </p:pic>
      <p:sp>
        <p:nvSpPr>
          <p:cNvPr id="3" name="Rectángulo 2"/>
          <p:cNvSpPr/>
          <p:nvPr/>
        </p:nvSpPr>
        <p:spPr>
          <a:xfrm>
            <a:off x="3557451" y="750456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s-ES" sz="3200" dirty="0" smtClean="0"/>
              <a:t>Charles Agustín Coulomb (1736-1806) midió experimentalmente, utilizando una balanza de torsión, el valor de la fuerza entre partículas cargadas en reposo, y dedujo la ley que lleva su nombre.</a:t>
            </a:r>
            <a:endParaRPr lang="es-ES" sz="3200" dirty="0"/>
          </a:p>
        </p:txBody>
      </p:sp>
      <p:pic>
        <p:nvPicPr>
          <p:cNvPr id="5" name="Picture 3" descr="C:\Users\Claudia\Desktop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34448" y="3495171"/>
            <a:ext cx="1800200" cy="28403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621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54603" y="657889"/>
            <a:ext cx="445756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b="1" dirty="0" smtClean="0"/>
              <a:t>LEY DE COULOMB</a:t>
            </a:r>
            <a:endParaRPr lang="es-UY" sz="4400" dirty="0"/>
          </a:p>
        </p:txBody>
      </p:sp>
      <p:sp>
        <p:nvSpPr>
          <p:cNvPr id="3" name="Rectángulo 2"/>
          <p:cNvSpPr/>
          <p:nvPr/>
        </p:nvSpPr>
        <p:spPr>
          <a:xfrm>
            <a:off x="2029098" y="2110379"/>
            <a:ext cx="78986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sz="3600" dirty="0" smtClean="0"/>
              <a:t>El módulo de la fuerza eléctrica entre dos cargas puntuales en reposo es directamente proporcional al producto de los valores de ambas cargas e inversamente proporcional al cuadrado de la distancia que las separa.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449018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Claudia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5694" y="352737"/>
            <a:ext cx="4419902" cy="3401253"/>
          </a:xfrm>
          <a:prstGeom prst="rect">
            <a:avLst/>
          </a:prstGeom>
          <a:noFill/>
        </p:spPr>
      </p:pic>
      <p:pic>
        <p:nvPicPr>
          <p:cNvPr id="3" name="Picture 3" descr="C:\Users\Claudia\Desktop\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33430" y="4391554"/>
            <a:ext cx="3864429" cy="1656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4343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/>
        </p:nvSpPr>
        <p:spPr>
          <a:xfrm>
            <a:off x="1946366" y="601256"/>
            <a:ext cx="8229600" cy="543346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s-ES" sz="3600" dirty="0" smtClean="0"/>
              <a:t>La constante de Coulomb</a:t>
            </a:r>
            <a:r>
              <a:rPr lang="es-ES" dirty="0" smtClean="0"/>
              <a:t>:</a:t>
            </a:r>
          </a:p>
          <a:p>
            <a:pPr>
              <a:buFont typeface="Arial" panose="020B0604020202020204" pitchFamily="34" charset="0"/>
              <a:buNone/>
            </a:pPr>
            <a:endParaRPr lang="es-ES" dirty="0" smtClean="0"/>
          </a:p>
        </p:txBody>
      </p:sp>
      <p:graphicFrame>
        <p:nvGraphicFramePr>
          <p:cNvPr id="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7776167"/>
              </p:ext>
            </p:extLst>
          </p:nvPr>
        </p:nvGraphicFramePr>
        <p:xfrm>
          <a:off x="2580572" y="1629547"/>
          <a:ext cx="6961187" cy="299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cuación" r:id="rId3" imgW="1828800" imgH="787320" progId="Equation.3">
                  <p:embed/>
                </p:oleObj>
              </mc:Choice>
              <mc:Fallback>
                <p:oleObj name="Ecuación" r:id="rId3" imgW="1828800" imgH="787320" progId="Equation.3">
                  <p:embed/>
                  <p:pic>
                    <p:nvPicPr>
                      <p:cNvPr id="5126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0572" y="1629547"/>
                        <a:ext cx="6961187" cy="299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9 CuadroTexto"/>
          <p:cNvSpPr txBox="1"/>
          <p:nvPr/>
        </p:nvSpPr>
        <p:spPr>
          <a:xfrm>
            <a:off x="2580572" y="5362650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latin typeface="Symbol" pitchFamily="18" charset="2"/>
              </a:rPr>
              <a:t>e</a:t>
            </a:r>
            <a:r>
              <a:rPr lang="es-ES" sz="32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es-E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es-ES" sz="3200" dirty="0"/>
              <a:t>constante de </a:t>
            </a:r>
            <a:r>
              <a:rPr lang="es-ES" sz="3200" dirty="0" err="1"/>
              <a:t>permitividad</a:t>
            </a:r>
            <a:r>
              <a:rPr lang="es-ES" sz="3200" dirty="0"/>
              <a:t> </a:t>
            </a:r>
            <a:r>
              <a:rPr lang="es-ES" sz="3200" dirty="0" smtClean="0"/>
              <a:t>del </a:t>
            </a:r>
            <a:r>
              <a:rPr lang="es-ES" sz="3200" dirty="0"/>
              <a:t>vacío</a:t>
            </a:r>
          </a:p>
        </p:txBody>
      </p:sp>
    </p:spTree>
    <p:extLst>
      <p:ext uri="{BB962C8B-B14F-4D97-AF65-F5344CB8AC3E}">
        <p14:creationId xmlns:p14="http://schemas.microsoft.com/office/powerpoint/2010/main" val="2243219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500180" y="853831"/>
            <a:ext cx="24288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b="1" dirty="0"/>
              <a:t>PREFIJOS</a:t>
            </a:r>
            <a:endParaRPr lang="es-UY" sz="4400" dirty="0"/>
          </a:p>
        </p:txBody>
      </p:sp>
      <p:sp>
        <p:nvSpPr>
          <p:cNvPr id="3" name="Rectángulo 2"/>
          <p:cNvSpPr/>
          <p:nvPr/>
        </p:nvSpPr>
        <p:spPr>
          <a:xfrm>
            <a:off x="2290353" y="1726198"/>
            <a:ext cx="763741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sz="3200" dirty="0"/>
              <a:t>1 Coulomb es una cantidad muy grande de carga. Generalmente los valores de las cargas involucradas en los fenómenos que trabajamos son mucho menores, entonces usamos submúltiplos:</a:t>
            </a:r>
          </a:p>
          <a:p>
            <a:pPr algn="ctr">
              <a:buNone/>
            </a:pPr>
            <a:r>
              <a:rPr lang="es-ES" sz="3200" dirty="0"/>
              <a:t>1mC = 1 </a:t>
            </a:r>
            <a:r>
              <a:rPr lang="es-ES" sz="3200" dirty="0" err="1"/>
              <a:t>milicoulomb</a:t>
            </a:r>
            <a:r>
              <a:rPr lang="es-ES" sz="3200" dirty="0"/>
              <a:t> = 1x10</a:t>
            </a:r>
            <a:r>
              <a:rPr lang="es-ES" sz="3200" baseline="30000" dirty="0"/>
              <a:t>-3</a:t>
            </a:r>
            <a:r>
              <a:rPr lang="es-ES" sz="3200" dirty="0"/>
              <a:t> C</a:t>
            </a:r>
          </a:p>
          <a:p>
            <a:pPr algn="ctr">
              <a:buNone/>
            </a:pPr>
            <a:r>
              <a:rPr lang="es-ES" sz="3200" dirty="0"/>
              <a:t>   1 </a:t>
            </a:r>
            <a:r>
              <a:rPr lang="es-ES" sz="3200" dirty="0" err="1">
                <a:latin typeface="Symbol" pitchFamily="18" charset="2"/>
              </a:rPr>
              <a:t>m</a:t>
            </a:r>
            <a:r>
              <a:rPr lang="es-ES" sz="3200" dirty="0" err="1"/>
              <a:t>C</a:t>
            </a:r>
            <a:r>
              <a:rPr lang="es-ES" sz="3200" dirty="0"/>
              <a:t> = 1 </a:t>
            </a:r>
            <a:r>
              <a:rPr lang="es-ES" sz="3200" dirty="0" err="1"/>
              <a:t>microcoulomb</a:t>
            </a:r>
            <a:r>
              <a:rPr lang="es-ES" sz="3200" dirty="0"/>
              <a:t> = 1x10</a:t>
            </a:r>
            <a:r>
              <a:rPr lang="es-ES" sz="3200" baseline="30000" dirty="0"/>
              <a:t>-6</a:t>
            </a:r>
            <a:r>
              <a:rPr lang="es-ES" sz="3200" dirty="0"/>
              <a:t> C</a:t>
            </a:r>
          </a:p>
          <a:p>
            <a:pPr algn="ctr">
              <a:buNone/>
            </a:pPr>
            <a:r>
              <a:rPr lang="es-ES" sz="3200" dirty="0"/>
              <a:t>1nC = 1 </a:t>
            </a:r>
            <a:r>
              <a:rPr lang="es-ES" sz="3200" dirty="0" err="1"/>
              <a:t>nanocoulomb</a:t>
            </a:r>
            <a:r>
              <a:rPr lang="es-ES" sz="3200" dirty="0"/>
              <a:t> = 1x10</a:t>
            </a:r>
            <a:r>
              <a:rPr lang="es-ES" sz="3200" baseline="30000" dirty="0"/>
              <a:t>-9</a:t>
            </a:r>
            <a:r>
              <a:rPr lang="es-ES" sz="3200" dirty="0"/>
              <a:t> C</a:t>
            </a:r>
          </a:p>
          <a:p>
            <a:pPr algn="ctr">
              <a:buNone/>
            </a:pPr>
            <a:r>
              <a:rPr lang="es-ES" sz="3200" dirty="0"/>
              <a:t>1pC = 1 </a:t>
            </a:r>
            <a:r>
              <a:rPr lang="es-ES" sz="3200" dirty="0" err="1"/>
              <a:t>picocoulomb</a:t>
            </a:r>
            <a:r>
              <a:rPr lang="es-ES" sz="3200" dirty="0"/>
              <a:t> = 1x10</a:t>
            </a:r>
            <a:r>
              <a:rPr lang="es-ES" sz="3200" baseline="30000" dirty="0"/>
              <a:t>-12</a:t>
            </a:r>
            <a:r>
              <a:rPr lang="es-ES" sz="3200" dirty="0"/>
              <a:t> C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261780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03254" y="361028"/>
            <a:ext cx="860684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00" b="1" dirty="0"/>
              <a:t>DIRECCIÓN Y SENTIDO DE LA FUERZA </a:t>
            </a:r>
            <a:endParaRPr lang="es-UY" sz="4000" dirty="0"/>
          </a:p>
        </p:txBody>
      </p:sp>
      <p:sp>
        <p:nvSpPr>
          <p:cNvPr id="3" name="Rectángulo 2"/>
          <p:cNvSpPr/>
          <p:nvPr/>
        </p:nvSpPr>
        <p:spPr>
          <a:xfrm>
            <a:off x="879565" y="1068914"/>
            <a:ext cx="944009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sz="3600" b="1" dirty="0"/>
              <a:t>Dirección</a:t>
            </a:r>
            <a:r>
              <a:rPr lang="es-ES" sz="3600" dirty="0"/>
              <a:t>: la de la recta que une a las cargas</a:t>
            </a:r>
          </a:p>
          <a:p>
            <a:pPr>
              <a:buNone/>
            </a:pPr>
            <a:r>
              <a:rPr lang="es-ES" sz="3600" b="1" dirty="0"/>
              <a:t>Sentido</a:t>
            </a:r>
            <a:r>
              <a:rPr lang="es-ES" sz="3600" dirty="0"/>
              <a:t>: atracción o repulsión según los signos de las cargas.</a:t>
            </a:r>
            <a:endParaRPr lang="es-ES" sz="3600" dirty="0"/>
          </a:p>
        </p:txBody>
      </p:sp>
      <p:pic>
        <p:nvPicPr>
          <p:cNvPr id="4" name="Picture 2" descr="C:\Users\Claudia\Desktop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924944"/>
            <a:ext cx="5040560" cy="35787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1498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664868" y="749329"/>
            <a:ext cx="648087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600" dirty="0"/>
              <a:t>Determine la fuerza eléctrica </a:t>
            </a:r>
            <a:r>
              <a:rPr lang="es-ES" sz="3600" dirty="0" smtClean="0"/>
              <a:t>neta</a:t>
            </a:r>
          </a:p>
          <a:p>
            <a:r>
              <a:rPr lang="es-ES" sz="3600" dirty="0" smtClean="0"/>
              <a:t> </a:t>
            </a:r>
            <a:r>
              <a:rPr lang="es-ES" sz="3600" dirty="0"/>
              <a:t>que actúa sobre la carga Q</a:t>
            </a:r>
            <a:r>
              <a:rPr lang="es-ES" sz="3600" baseline="-25000" dirty="0"/>
              <a:t>2</a:t>
            </a:r>
            <a:endParaRPr lang="es-UY" sz="3600" dirty="0"/>
          </a:p>
        </p:txBody>
      </p:sp>
      <p:pic>
        <p:nvPicPr>
          <p:cNvPr id="3" name="3 Marcador de contenido" descr="C:\Users\Claudia\Desktop\8.jpg"/>
          <p:cNvPicPr>
            <a:picLocks/>
          </p:cNvPicPr>
          <p:nvPr/>
        </p:nvPicPr>
        <p:blipFill>
          <a:blip r:embed="rId2" cstate="print"/>
          <a:srcRect b="33333"/>
          <a:stretch>
            <a:fillRect/>
          </a:stretch>
        </p:blipFill>
        <p:spPr bwMode="auto">
          <a:xfrm>
            <a:off x="2016953" y="2753829"/>
            <a:ext cx="712879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7735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55223" y="712113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s-ES" sz="3200" i="1" dirty="0"/>
              <a:t>Dada la siguiente configuración de cargas determine la fuerza que actúa sobre cada una de las cargas.</a:t>
            </a:r>
            <a:r>
              <a:rPr lang="es-ES" sz="3200" dirty="0"/>
              <a:t/>
            </a:r>
            <a:br>
              <a:rPr lang="es-ES" sz="3200" dirty="0"/>
            </a:br>
            <a:r>
              <a:rPr lang="es-ES" sz="3200" b="1" i="1" dirty="0"/>
              <a:t>q</a:t>
            </a:r>
            <a:r>
              <a:rPr lang="es-ES" sz="3200" b="1" i="1" baseline="-25000" dirty="0"/>
              <a:t>1</a:t>
            </a:r>
            <a:r>
              <a:rPr lang="es-ES" sz="3200" b="1" i="1" dirty="0"/>
              <a:t>= - 4 x 10</a:t>
            </a:r>
            <a:r>
              <a:rPr lang="es-ES" sz="3200" b="1" i="1" baseline="30000" dirty="0"/>
              <a:t>-4</a:t>
            </a:r>
            <a:r>
              <a:rPr lang="es-ES" sz="3200" b="1" i="1" dirty="0"/>
              <a:t> C     q</a:t>
            </a:r>
            <a:r>
              <a:rPr lang="es-ES" sz="3200" b="1" i="1" baseline="-25000" dirty="0"/>
              <a:t>2</a:t>
            </a:r>
            <a:r>
              <a:rPr lang="es-ES" sz="3200" b="1" i="1" dirty="0"/>
              <a:t>= - 2 x 10</a:t>
            </a:r>
            <a:r>
              <a:rPr lang="es-ES" sz="3200" b="1" i="1" baseline="30000" dirty="0"/>
              <a:t>-4</a:t>
            </a:r>
            <a:r>
              <a:rPr lang="es-ES" sz="3200" b="1" i="1" dirty="0"/>
              <a:t> C      q</a:t>
            </a:r>
            <a:r>
              <a:rPr lang="es-ES" sz="3200" b="1" i="1" baseline="-25000" dirty="0"/>
              <a:t>3</a:t>
            </a:r>
            <a:r>
              <a:rPr lang="es-ES" sz="3200" b="1" i="1" dirty="0"/>
              <a:t>=+5 x 10</a:t>
            </a:r>
            <a:r>
              <a:rPr lang="es-ES" sz="3200" b="1" i="1" baseline="30000" dirty="0"/>
              <a:t>-4</a:t>
            </a:r>
            <a:r>
              <a:rPr lang="es-ES" sz="3200" b="1" i="1" dirty="0"/>
              <a:t> C</a:t>
            </a:r>
            <a:endParaRPr lang="es-ES" sz="3200" dirty="0"/>
          </a:p>
        </p:txBody>
      </p:sp>
      <p:pic>
        <p:nvPicPr>
          <p:cNvPr id="3" name="Picture 2" descr="Ley_de_coulob_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1876" y="3266658"/>
            <a:ext cx="3672408" cy="31333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8299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9</TotalTime>
  <Words>208</Words>
  <Application>Microsoft Office PowerPoint</Application>
  <PresentationFormat>Panorámica</PresentationFormat>
  <Paragraphs>18</Paragraphs>
  <Slides>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Symbol</vt:lpstr>
      <vt:lpstr>Trebuchet MS</vt:lpstr>
      <vt:lpstr>Tw Cen MT</vt:lpstr>
      <vt:lpstr>Circuito</vt:lpstr>
      <vt:lpstr>Ecuación</vt:lpstr>
      <vt:lpstr>LEY DE COULOMB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 DE COULOMB</dc:title>
  <dc:creator>claudia durán</dc:creator>
  <cp:lastModifiedBy>claudia durán</cp:lastModifiedBy>
  <cp:revision>1</cp:revision>
  <dcterms:created xsi:type="dcterms:W3CDTF">2018-12-01T16:51:49Z</dcterms:created>
  <dcterms:modified xsi:type="dcterms:W3CDTF">2018-12-01T17:01:35Z</dcterms:modified>
</cp:coreProperties>
</file>