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57" r:id="rId4"/>
    <p:sldId id="258" r:id="rId5"/>
    <p:sldId id="260" r:id="rId6"/>
    <p:sldId id="261" r:id="rId7"/>
    <p:sldId id="263" r:id="rId8"/>
    <p:sldId id="259"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10/15/2021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10/15/2021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10/15/2021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48640" y="522514"/>
            <a:ext cx="11234058" cy="2138684"/>
          </a:xfrm>
        </p:spPr>
        <p:txBody>
          <a:bodyPr/>
          <a:lstStyle/>
          <a:p>
            <a:r>
              <a:rPr lang="es-ES" b="1" dirty="0" smtClean="0">
                <a:latin typeface="Algerian" panose="04020705040A02060702" pitchFamily="82" charset="0"/>
              </a:rPr>
              <a:t>Natación,</a:t>
            </a:r>
            <a:r>
              <a:rPr lang="es-ES" b="1" dirty="0" smtClean="0"/>
              <a:t> </a:t>
            </a:r>
            <a:br>
              <a:rPr lang="es-ES" b="1" dirty="0" smtClean="0"/>
            </a:br>
            <a:r>
              <a:rPr lang="es-ES" sz="4800" b="1" dirty="0" smtClean="0">
                <a:latin typeface="Amiri" panose="00000500000000000000" pitchFamily="2" charset="-78"/>
                <a:ea typeface="Amiri" panose="00000500000000000000" pitchFamily="2" charset="-78"/>
                <a:cs typeface="Amiri" panose="00000500000000000000" pitchFamily="2" charset="-78"/>
              </a:rPr>
              <a:t>una oportunidad de desarrollo y disfrute</a:t>
            </a:r>
            <a:endParaRPr lang="en-US" sz="4800" b="1" dirty="0">
              <a:latin typeface="Amiri" panose="00000500000000000000" pitchFamily="2" charset="-78"/>
              <a:ea typeface="Amiri" panose="00000500000000000000" pitchFamily="2" charset="-78"/>
              <a:cs typeface="Amiri" panose="00000500000000000000" pitchFamily="2" charset="-78"/>
            </a:endParaRPr>
          </a:p>
        </p:txBody>
      </p:sp>
      <p:sp>
        <p:nvSpPr>
          <p:cNvPr id="3" name="Subtítulo 2"/>
          <p:cNvSpPr>
            <a:spLocks noGrp="1"/>
          </p:cNvSpPr>
          <p:nvPr>
            <p:ph type="subTitle" idx="1"/>
          </p:nvPr>
        </p:nvSpPr>
        <p:spPr>
          <a:xfrm>
            <a:off x="1481527" y="3967485"/>
            <a:ext cx="8825658" cy="861420"/>
          </a:xfrm>
        </p:spPr>
        <p:txBody>
          <a:bodyPr>
            <a:normAutofit/>
          </a:bodyPr>
          <a:lstStyle/>
          <a:p>
            <a:pPr algn="ctr"/>
            <a:r>
              <a:rPr lang="es-ES" sz="3200" b="1" dirty="0" smtClean="0">
                <a:solidFill>
                  <a:schemeClr val="tx1"/>
                </a:solidFill>
                <a:latin typeface="Amiri" panose="00000500000000000000" pitchFamily="2" charset="-78"/>
                <a:ea typeface="Amiri" panose="00000500000000000000" pitchFamily="2" charset="-78"/>
                <a:cs typeface="Amiri" panose="00000500000000000000" pitchFamily="2" charset="-78"/>
              </a:rPr>
              <a:t>Liceo Nº6 “Prof. Carmen Andrés”</a:t>
            </a:r>
            <a:endParaRPr lang="en-US" sz="3200" b="1" dirty="0">
              <a:solidFill>
                <a:schemeClr val="tx1"/>
              </a:solidFill>
              <a:latin typeface="Amiri" panose="00000500000000000000" pitchFamily="2" charset="-78"/>
              <a:ea typeface="Amiri" panose="00000500000000000000" pitchFamily="2" charset="-78"/>
              <a:cs typeface="Amiri" panose="00000500000000000000" pitchFamily="2" charset="-78"/>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270" y="4667822"/>
            <a:ext cx="1400038" cy="1467370"/>
          </a:xfrm>
          <a:prstGeom prst="rect">
            <a:avLst/>
          </a:prstGeom>
        </p:spPr>
      </p:pic>
    </p:spTree>
    <p:extLst>
      <p:ext uri="{BB962C8B-B14F-4D97-AF65-F5344CB8AC3E}">
        <p14:creationId xmlns:p14="http://schemas.microsoft.com/office/powerpoint/2010/main" val="2474054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Datos interesantes…</a:t>
            </a:r>
            <a:endParaRPr lang="en-US" dirty="0"/>
          </a:p>
        </p:txBody>
      </p:sp>
      <p:sp>
        <p:nvSpPr>
          <p:cNvPr id="3" name="Marcador de contenido 2"/>
          <p:cNvSpPr>
            <a:spLocks noGrp="1"/>
          </p:cNvSpPr>
          <p:nvPr>
            <p:ph idx="1"/>
          </p:nvPr>
        </p:nvSpPr>
        <p:spPr>
          <a:xfrm>
            <a:off x="646111" y="1373650"/>
            <a:ext cx="8946541" cy="3146100"/>
          </a:xfrm>
        </p:spPr>
        <p:txBody>
          <a:bodyPr/>
          <a:lstStyle/>
          <a:p>
            <a:r>
              <a:rPr lang="es-ES" dirty="0" smtClean="0"/>
              <a:t>Dicho proyecto esta desde los comienzos del Liceo de Tiempo Extendido, año 2016.</a:t>
            </a:r>
          </a:p>
          <a:p>
            <a:r>
              <a:rPr lang="es-ES" dirty="0" smtClean="0"/>
              <a:t>En el correr de estos 5 años han pasado unos 1000 estudiantes aprox. por el taller de Natación.</a:t>
            </a:r>
          </a:p>
          <a:p>
            <a:r>
              <a:rPr lang="es-ES" dirty="0" smtClean="0"/>
              <a:t>En los comienzos solo podían participar estudiantes de primero y segundo año, luego se incorporo tercer año.</a:t>
            </a:r>
          </a:p>
          <a:p>
            <a:r>
              <a:rPr lang="es-ES" dirty="0" smtClean="0"/>
              <a:t>Para poder tener esta oportunidad es imprescindible los acuerdos interinstitucionales, con el compromiso de todas las partes.</a:t>
            </a:r>
          </a:p>
          <a:p>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8423" y="4284619"/>
            <a:ext cx="3252652" cy="243948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242165"/>
            <a:ext cx="3309257" cy="2481943"/>
          </a:xfrm>
          <a:prstGeom prst="rect">
            <a:avLst/>
          </a:prstGeom>
        </p:spPr>
      </p:pic>
    </p:spTree>
    <p:extLst>
      <p:ext uri="{BB962C8B-B14F-4D97-AF65-F5344CB8AC3E}">
        <p14:creationId xmlns:p14="http://schemas.microsoft.com/office/powerpoint/2010/main" val="1324237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6922" y="256775"/>
            <a:ext cx="9404723" cy="6601225"/>
          </a:xfrm>
        </p:spPr>
        <p:txBody>
          <a:bodyPr/>
          <a:lstStyle/>
          <a:p>
            <a:pPr algn="ctr"/>
            <a:r>
              <a:rPr lang="es-ES" b="1" u="sng" dirty="0" smtClean="0"/>
              <a:t>Objetivo General</a:t>
            </a:r>
            <a:br>
              <a:rPr lang="es-ES" b="1" u="sng" dirty="0" smtClean="0"/>
            </a:br>
            <a:r>
              <a:rPr lang="es-ES" dirty="0"/>
              <a:t/>
            </a:r>
            <a:br>
              <a:rPr lang="es-ES" dirty="0"/>
            </a:br>
            <a:r>
              <a:rPr lang="es-ES" sz="2000" dirty="0" smtClean="0"/>
              <a:t>Promover </a:t>
            </a:r>
            <a:r>
              <a:rPr lang="es-ES" sz="2000" dirty="0"/>
              <a:t>un espacio de natación para los estudiantes por medio de la modalidad taller, utilizando la piscina de plaza de deportes, siendo el único medio por el cual pueden acceder a ésta, a través de acuerdos interinstitucionales, para fomentar el desarrollo integral del estudiante.</a:t>
            </a:r>
            <a:r>
              <a:rPr lang="es-ES" sz="2000" dirty="0"/>
              <a:t/>
            </a:r>
            <a:br>
              <a:rPr lang="es-ES" sz="2000" dirty="0"/>
            </a:br>
            <a:r>
              <a:rPr lang="es-ES" sz="2000" dirty="0"/>
              <a:t/>
            </a:r>
            <a:br>
              <a:rPr lang="es-ES" sz="2000" dirty="0"/>
            </a:br>
            <a:endParaRPr lang="en-US" sz="20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6048" y="3557387"/>
            <a:ext cx="3802742" cy="2852057"/>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269" y="3557387"/>
            <a:ext cx="3802742" cy="2852057"/>
          </a:xfrm>
          <a:prstGeom prst="rect">
            <a:avLst/>
          </a:prstGeom>
        </p:spPr>
      </p:pic>
    </p:spTree>
    <p:extLst>
      <p:ext uri="{BB962C8B-B14F-4D97-AF65-F5344CB8AC3E}">
        <p14:creationId xmlns:p14="http://schemas.microsoft.com/office/powerpoint/2010/main" val="1469135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8545" y="204523"/>
            <a:ext cx="9404723" cy="3988653"/>
          </a:xfrm>
        </p:spPr>
        <p:txBody>
          <a:bodyPr/>
          <a:lstStyle/>
          <a:p>
            <a:pPr algn="ctr"/>
            <a:r>
              <a:rPr lang="es-ES" b="1" u="sng" dirty="0"/>
              <a:t>Objetivos </a:t>
            </a:r>
            <a:r>
              <a:rPr lang="es-ES" b="1" u="sng" dirty="0" smtClean="0"/>
              <a:t>específicos</a:t>
            </a:r>
            <a:br>
              <a:rPr lang="es-ES" b="1" u="sng" dirty="0" smtClean="0"/>
            </a:br>
            <a:r>
              <a:rPr lang="es-ES" dirty="0"/>
              <a:t/>
            </a:r>
            <a:br>
              <a:rPr lang="es-ES" dirty="0"/>
            </a:br>
            <a:r>
              <a:rPr lang="es-ES" sz="1600" b="1" dirty="0" smtClean="0"/>
              <a:t>1-</a:t>
            </a:r>
            <a:r>
              <a:rPr lang="es-ES" sz="1600" dirty="0" smtClean="0"/>
              <a:t>Promover </a:t>
            </a:r>
            <a:r>
              <a:rPr lang="es-ES" sz="1600" dirty="0"/>
              <a:t>la incorporación de fundamentos básicos de este deporte que permitan el disfrute del mismo por mero placer lúdico, permitiendo al alumno adquirir confianza y seguridad en el agua y así disfrutar de las actividades en este </a:t>
            </a:r>
            <a:r>
              <a:rPr lang="es-ES" sz="1600" dirty="0" smtClean="0"/>
              <a:t>medio</a:t>
            </a:r>
            <a:br>
              <a:rPr lang="es-ES" sz="1600" dirty="0" smtClean="0"/>
            </a:br>
            <a:r>
              <a:rPr lang="es-ES" sz="1600" dirty="0"/>
              <a:t/>
            </a:r>
            <a:br>
              <a:rPr lang="es-ES" sz="1600" dirty="0"/>
            </a:br>
            <a:r>
              <a:rPr lang="es-ES" sz="1600" b="1" dirty="0"/>
              <a:t>2-</a:t>
            </a:r>
            <a:r>
              <a:rPr lang="es-ES" sz="1600" dirty="0"/>
              <a:t>Mejorar la autoestima, la confianza en sí mismo y el trabajo en equipo</a:t>
            </a:r>
            <a:r>
              <a:rPr lang="es-ES" sz="1600" dirty="0" smtClean="0"/>
              <a:t>.</a:t>
            </a:r>
            <a:br>
              <a:rPr lang="es-ES" sz="1600" dirty="0" smtClean="0"/>
            </a:br>
            <a:r>
              <a:rPr lang="es-ES" sz="1600" dirty="0"/>
              <a:t/>
            </a:r>
            <a:br>
              <a:rPr lang="es-ES" sz="1600" dirty="0"/>
            </a:br>
            <a:r>
              <a:rPr lang="es-ES" sz="1600" b="1" dirty="0"/>
              <a:t>3-</a:t>
            </a:r>
            <a:r>
              <a:rPr lang="es-ES" sz="1600" dirty="0"/>
              <a:t>Fomentar la inclusión y participación en un plano de equidad</a:t>
            </a:r>
            <a:r>
              <a:rPr lang="es-ES" sz="1600" dirty="0" smtClean="0"/>
              <a:t>.</a:t>
            </a:r>
            <a:br>
              <a:rPr lang="es-ES" sz="1600" dirty="0" smtClean="0"/>
            </a:br>
            <a:r>
              <a:rPr lang="es-ES" sz="1600" dirty="0"/>
              <a:t/>
            </a:r>
            <a:br>
              <a:rPr lang="es-ES" sz="1600" dirty="0"/>
            </a:br>
            <a:r>
              <a:rPr lang="es-ES" sz="1600" b="1" dirty="0"/>
              <a:t>4-</a:t>
            </a:r>
            <a:r>
              <a:rPr lang="es-ES" sz="1600" dirty="0"/>
              <a:t>Crear la toma de conciencia de su propio cuerpo y de sus potencialidades </a:t>
            </a:r>
            <a:r>
              <a:rPr lang="es-ES" sz="1600" dirty="0" smtClean="0"/>
              <a:t>expresivas</a:t>
            </a:r>
            <a:br>
              <a:rPr lang="es-ES" sz="1600" dirty="0" smtClean="0"/>
            </a:br>
            <a:r>
              <a:rPr lang="es-ES" sz="1600" dirty="0"/>
              <a:t/>
            </a:r>
            <a:br>
              <a:rPr lang="es-ES" sz="1600" dirty="0"/>
            </a:br>
            <a:r>
              <a:rPr lang="es-ES" sz="1600" b="1" dirty="0"/>
              <a:t>5-</a:t>
            </a:r>
            <a:r>
              <a:rPr lang="es-ES" sz="1600" dirty="0"/>
              <a:t>Contribuir como factor más a la retención dentro del sistema educativo, constituyéndose un elemento motivante al generar buenos vínculos entre pares, en la relación docente -alumno y favoreciendo el gusto por la permanencia en la Institución. </a:t>
            </a:r>
            <a:r>
              <a:rPr lang="es-ES" sz="1600" dirty="0"/>
              <a:t/>
            </a:r>
            <a:br>
              <a:rPr lang="es-ES" sz="1600" dirty="0"/>
            </a:br>
            <a:r>
              <a:rPr lang="es-ES" sz="1600" dirty="0"/>
              <a:t/>
            </a:r>
            <a:br>
              <a:rPr lang="es-ES" sz="1600" dirty="0"/>
            </a:br>
            <a:endParaRPr lang="en-US" sz="1600"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8" y="4603205"/>
            <a:ext cx="1622516" cy="21633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206" y="4603204"/>
            <a:ext cx="2884473" cy="2163355"/>
          </a:xfrm>
          <a:prstGeom prst="rect">
            <a:avLst/>
          </a:prstGeom>
        </p:spPr>
      </p:pic>
    </p:spTree>
    <p:extLst>
      <p:ext uri="{BB962C8B-B14F-4D97-AF65-F5344CB8AC3E}">
        <p14:creationId xmlns:p14="http://schemas.microsoft.com/office/powerpoint/2010/main" val="3670609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91121-WA006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30855" y="209005"/>
            <a:ext cx="5565039" cy="3061061"/>
          </a:xfrm>
        </p:spPr>
      </p:pic>
      <p:pic>
        <p:nvPicPr>
          <p:cNvPr id="5" name="VID-20191121-WA002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695894" y="2810691"/>
            <a:ext cx="6096000" cy="3352800"/>
          </a:xfrm>
          <a:prstGeom prst="rect">
            <a:avLst/>
          </a:prstGeom>
        </p:spPr>
      </p:pic>
    </p:spTree>
    <p:extLst>
      <p:ext uri="{BB962C8B-B14F-4D97-AF65-F5344CB8AC3E}">
        <p14:creationId xmlns:p14="http://schemas.microsoft.com/office/powerpoint/2010/main" val="2711756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_20190723_11095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1650" y="452718"/>
            <a:ext cx="9460115" cy="5320937"/>
          </a:xfrm>
        </p:spPr>
      </p:pic>
    </p:spTree>
    <p:extLst>
      <p:ext uri="{BB962C8B-B14F-4D97-AF65-F5344CB8AC3E}">
        <p14:creationId xmlns:p14="http://schemas.microsoft.com/office/powerpoint/2010/main" val="3816836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_20190723_1056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1208" y="444137"/>
            <a:ext cx="9576237" cy="5386251"/>
          </a:xfrm>
        </p:spPr>
      </p:pic>
    </p:spTree>
    <p:extLst>
      <p:ext uri="{BB962C8B-B14F-4D97-AF65-F5344CB8AC3E}">
        <p14:creationId xmlns:p14="http://schemas.microsoft.com/office/powerpoint/2010/main" val="1258796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Conclusión</a:t>
            </a:r>
            <a:r>
              <a:rPr lang="es-ES" dirty="0"/>
              <a:t/>
            </a:r>
            <a:br>
              <a:rPr lang="es-ES" dirty="0"/>
            </a:br>
            <a:r>
              <a:rPr lang="es-ES" dirty="0"/>
              <a:t/>
            </a:r>
            <a:br>
              <a:rPr lang="es-ES" dirty="0"/>
            </a:br>
            <a:r>
              <a:rPr lang="es-ES" sz="1600" dirty="0"/>
              <a:t>A modo de conclusión, el espacio generado para realizar al taller de natación es de suma importancia como propuesta educativa que favorece el desarrollo y crecimiento a nivel personal del estudiante. Es otra forma de brindar un espacio el cual no siempre todos pueden acceder y conocer. </a:t>
            </a:r>
            <a:r>
              <a:rPr lang="es-ES" sz="1600" dirty="0"/>
              <a:t/>
            </a:r>
            <a:br>
              <a:rPr lang="es-ES" sz="1600" dirty="0"/>
            </a:br>
            <a:r>
              <a:rPr lang="es-ES" sz="1600" dirty="0" smtClean="0"/>
              <a:t/>
            </a:r>
            <a:br>
              <a:rPr lang="es-ES" sz="1600" dirty="0" smtClean="0"/>
            </a:br>
            <a:r>
              <a:rPr lang="es-ES" sz="1600" dirty="0" smtClean="0"/>
              <a:t>Los </a:t>
            </a:r>
            <a:r>
              <a:rPr lang="es-ES" sz="1600" dirty="0"/>
              <a:t>talleres son grupos reducidos que comparten actividades extra aula, permitiendo así un conocimiento mayor del estudiante y su familia, pudiendo observar otros tipos de comportamientos que permite trabajar con el estudiante de forma interdisciplinaria y actuar de ser necesario. </a:t>
            </a:r>
            <a:r>
              <a:rPr lang="es-ES" sz="1600" dirty="0"/>
              <a:t/>
            </a:r>
            <a:br>
              <a:rPr lang="es-ES" sz="1600" dirty="0"/>
            </a:br>
            <a:r>
              <a:rPr lang="es-ES" sz="1600" dirty="0" smtClean="0"/>
              <a:t/>
            </a:r>
            <a:br>
              <a:rPr lang="es-ES" sz="1600" dirty="0" smtClean="0"/>
            </a:br>
            <a:r>
              <a:rPr lang="es-ES" sz="1600" dirty="0" smtClean="0"/>
              <a:t>La </a:t>
            </a:r>
            <a:r>
              <a:rPr lang="es-ES" sz="1600" dirty="0"/>
              <a:t>atención personalizada genera sin duda un impacto directo y de forma positiva sobre la autoestima y valoración del estudiante como sujeto de posibilidades, dándole así la oportunidad de demostrarse, descubrirse y creer en sí mismo. </a:t>
            </a:r>
            <a:r>
              <a:rPr lang="es-ES" sz="1600" dirty="0"/>
              <a:t/>
            </a:r>
            <a:br>
              <a:rPr lang="es-ES" sz="1600" dirty="0"/>
            </a:br>
            <a:r>
              <a:rPr lang="es-ES" sz="1600" dirty="0" smtClean="0"/>
              <a:t/>
            </a:r>
            <a:br>
              <a:rPr lang="es-ES" sz="1600" dirty="0" smtClean="0"/>
            </a:br>
            <a:r>
              <a:rPr lang="es-ES" sz="1600" dirty="0" smtClean="0"/>
              <a:t>Un </a:t>
            </a:r>
            <a:r>
              <a:rPr lang="es-ES" sz="1600" dirty="0"/>
              <a:t>factor que favorece el desarrollo de los talleres con éxito es poder realizarlos fuera del local </a:t>
            </a:r>
            <a:r>
              <a:rPr lang="es-ES" sz="1600" dirty="0" err="1"/>
              <a:t>liceal</a:t>
            </a:r>
            <a:r>
              <a:rPr lang="es-ES" sz="1600" dirty="0"/>
              <a:t>. Es por esto que sin los acuerdos interinstitucionales sería imposible llevar adelante la propuesta.</a:t>
            </a:r>
            <a:r>
              <a:rPr lang="es-ES" sz="1600" dirty="0"/>
              <a:t/>
            </a:r>
            <a:br>
              <a:rPr lang="es-ES" sz="1600" dirty="0"/>
            </a:br>
            <a:r>
              <a:rPr lang="es-ES" sz="1600" dirty="0"/>
              <a:t/>
            </a:r>
            <a:br>
              <a:rPr lang="es-ES" sz="1600" dirty="0"/>
            </a:br>
            <a:endParaRPr lang="en-US" sz="1600" dirty="0"/>
          </a:p>
        </p:txBody>
      </p:sp>
    </p:spTree>
    <p:extLst>
      <p:ext uri="{BB962C8B-B14F-4D97-AF65-F5344CB8AC3E}">
        <p14:creationId xmlns:p14="http://schemas.microsoft.com/office/powerpoint/2010/main" val="3445252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70831-WA000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9207" y="522514"/>
            <a:ext cx="9554775" cy="5255623"/>
          </a:xfrm>
        </p:spPr>
      </p:pic>
    </p:spTree>
    <p:extLst>
      <p:ext uri="{BB962C8B-B14F-4D97-AF65-F5344CB8AC3E}">
        <p14:creationId xmlns:p14="http://schemas.microsoft.com/office/powerpoint/2010/main" val="2245620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83</TotalTime>
  <Words>91</Words>
  <Application>Microsoft Office PowerPoint</Application>
  <PresentationFormat>Panorámica</PresentationFormat>
  <Paragraphs>10</Paragraphs>
  <Slides>9</Slides>
  <Notes>0</Notes>
  <HiddenSlides>0</HiddenSlides>
  <MMClips>5</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Algerian</vt:lpstr>
      <vt:lpstr>Amiri</vt:lpstr>
      <vt:lpstr>Arial</vt:lpstr>
      <vt:lpstr>Century Gothic</vt:lpstr>
      <vt:lpstr>Wingdings 3</vt:lpstr>
      <vt:lpstr>Ion</vt:lpstr>
      <vt:lpstr>Natación,  una oportunidad de desarrollo y disfrute</vt:lpstr>
      <vt:lpstr>Datos interesantes…</vt:lpstr>
      <vt:lpstr>Objetivo General  Promover un espacio de natación para los estudiantes por medio de la modalidad taller, utilizando la piscina de plaza de deportes, siendo el único medio por el cual pueden acceder a ésta, a través de acuerdos interinstitucionales, para fomentar el desarrollo integral del estudiante.  </vt:lpstr>
      <vt:lpstr>Objetivos específicos  1-Promover la incorporación de fundamentos básicos de este deporte que permitan el disfrute del mismo por mero placer lúdico, permitiendo al alumno adquirir confianza y seguridad en el agua y así disfrutar de las actividades en este medio  2-Mejorar la autoestima, la confianza en sí mismo y el trabajo en equipo.  3-Fomentar la inclusión y participación en un plano de equidad.  4-Crear la toma de conciencia de su propio cuerpo y de sus potencialidades expresivas  5-Contribuir como factor más a la retención dentro del sistema educativo, constituyéndose un elemento motivante al generar buenos vínculos entre pares, en la relación docente -alumno y favoreciendo el gusto por la permanencia en la Institución.   </vt:lpstr>
      <vt:lpstr>Presentación de PowerPoint</vt:lpstr>
      <vt:lpstr>Presentación de PowerPoint</vt:lpstr>
      <vt:lpstr>Presentación de PowerPoint</vt:lpstr>
      <vt:lpstr>Conclusión  A modo de conclusión, el espacio generado para realizar al taller de natación es de suma importancia como propuesta educativa que favorece el desarrollo y crecimiento a nivel personal del estudiante. Es otra forma de brindar un espacio el cual no siempre todos pueden acceder y conocer.   Los talleres son grupos reducidos que comparten actividades extra aula, permitiendo así un conocimiento mayor del estudiante y su familia, pudiendo observar otros tipos de comportamientos que permite trabajar con el estudiante de forma interdisciplinaria y actuar de ser necesario.   La atención personalizada genera sin duda un impacto directo y de forma positiva sobre la autoestima y valoración del estudiante como sujeto de posibilidades, dándole así la oportunidad de demostrarse, descubrirse y creer en sí mismo.   Un factor que favorece el desarrollo de los talleres con éxito es poder realizarlos fuera del local liceal. Es por esto que sin los acuerdos interinstitucionales sería imposible llevar adelante la propuesta.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Natación,  una oportunidad de desarrollo y disfrute</dc:title>
  <dc:creator>Liceo 6</dc:creator>
  <cp:lastModifiedBy>Liceo 6</cp:lastModifiedBy>
  <cp:revision>7</cp:revision>
  <dcterms:created xsi:type="dcterms:W3CDTF">2021-10-15T11:02:13Z</dcterms:created>
  <dcterms:modified xsi:type="dcterms:W3CDTF">2021-10-15T12:25:59Z</dcterms:modified>
</cp:coreProperties>
</file>