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1" r:id="rId3"/>
    <p:sldId id="268" r:id="rId4"/>
    <p:sldId id="257" r:id="rId5"/>
    <p:sldId id="258" r:id="rId6"/>
    <p:sldId id="267" r:id="rId7"/>
    <p:sldId id="259" r:id="rId8"/>
    <p:sldId id="270" r:id="rId9"/>
    <p:sldId id="263" r:id="rId10"/>
    <p:sldId id="265" r:id="rId11"/>
    <p:sldId id="269" r:id="rId12"/>
    <p:sldId id="264" r:id="rId13"/>
    <p:sldId id="260" r:id="rId14"/>
    <p:sldId id="266" r:id="rId15"/>
    <p:sldId id="262" r:id="rId16"/>
    <p:sldId id="261" r:id="rId17"/>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0F303-4E1D-4F98-A9BB-D0DD1B727D19}" type="datetimeFigureOut">
              <a:rPr lang="es-UY" smtClean="0"/>
              <a:t>01/03/2017</a:t>
            </a:fld>
            <a:endParaRPr lang="es-U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6854C-D697-4036-B91E-6906E556A45E}" type="slidenum">
              <a:rPr lang="es-UY" smtClean="0"/>
              <a:t>‹#›</a:t>
            </a:fld>
            <a:endParaRPr lang="es-UY"/>
          </a:p>
        </p:txBody>
      </p:sp>
    </p:spTree>
    <p:extLst>
      <p:ext uri="{BB962C8B-B14F-4D97-AF65-F5344CB8AC3E}">
        <p14:creationId xmlns:p14="http://schemas.microsoft.com/office/powerpoint/2010/main" val="194937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04014E-E79B-458B-9961-871617D9652B}" type="datetimeFigureOut">
              <a:rPr lang="es-UY" smtClean="0"/>
              <a:t>01/03/2017</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4014E-E79B-458B-9961-871617D9652B}" type="datetimeFigureOut">
              <a:rPr lang="es-UY" smtClean="0"/>
              <a:t>01/03/2017</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F04014E-E79B-458B-9961-871617D9652B}" type="datetimeFigureOut">
              <a:rPr lang="es-UY" smtClean="0"/>
              <a:t>01/03/2017</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1829CB9E-0278-4796-8CFB-33730E6B3A44}" type="slidenum">
              <a:rPr lang="es-UY" smtClean="0"/>
              <a:t>‹#›</a:t>
            </a:fld>
            <a:endParaRPr lang="es-UY"/>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4014E-E79B-458B-9961-871617D9652B}" type="datetimeFigureOut">
              <a:rPr lang="es-UY" smtClean="0"/>
              <a:t>01/03/2017</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1829CB9E-0278-4796-8CFB-33730E6B3A44}" type="slidenum">
              <a:rPr lang="es-UY" smtClean="0"/>
              <a:t>‹#›</a:t>
            </a:fld>
            <a:endParaRPr lang="es-UY"/>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4014E-E79B-458B-9961-871617D9652B}" type="datetimeFigureOut">
              <a:rPr lang="es-UY" smtClean="0"/>
              <a:t>01/03/2017</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F04014E-E79B-458B-9961-871617D9652B}" type="datetimeFigureOut">
              <a:rPr lang="es-UY" smtClean="0"/>
              <a:t>01/03/2017</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1829CB9E-0278-4796-8CFB-33730E6B3A44}" type="slidenum">
              <a:rPr lang="es-UY" smtClean="0"/>
              <a:t>‹#›</a:t>
            </a:fld>
            <a:endParaRPr lang="es-UY"/>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04014E-E79B-458B-9961-871617D9652B}" type="datetimeFigureOut">
              <a:rPr lang="es-UY" smtClean="0"/>
              <a:t>01/03/2017</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4014E-E79B-458B-9961-871617D9652B}" type="datetimeFigureOut">
              <a:rPr lang="es-UY" smtClean="0"/>
              <a:t>01/03/2017</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F04014E-E79B-458B-9961-871617D9652B}" type="datetimeFigureOut">
              <a:rPr lang="es-UY" smtClean="0"/>
              <a:t>01/03/2017</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1829CB9E-0278-4796-8CFB-33730E6B3A44}" type="slidenum">
              <a:rPr lang="es-UY" smtClean="0"/>
              <a:t>‹#›</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F04014E-E79B-458B-9961-871617D9652B}" type="datetimeFigureOut">
              <a:rPr lang="es-UY" smtClean="0"/>
              <a:t>01/03/2017</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1829CB9E-0278-4796-8CFB-33730E6B3A44}" type="slidenum">
              <a:rPr lang="es-UY" smtClean="0"/>
              <a:t>‹#›</a:t>
            </a:fld>
            <a:endParaRPr lang="es-UY"/>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4014E-E79B-458B-9961-871617D9652B}" type="datetimeFigureOut">
              <a:rPr lang="es-UY" smtClean="0"/>
              <a:t>01/03/2017</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1829CB9E-0278-4796-8CFB-33730E6B3A44}" type="slidenum">
              <a:rPr lang="es-UY" smtClean="0"/>
              <a:t>‹#›</a:t>
            </a:fld>
            <a:endParaRPr lang="es-UY"/>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F04014E-E79B-458B-9961-871617D9652B}" type="datetimeFigureOut">
              <a:rPr lang="es-UY" smtClean="0"/>
              <a:t>01/03/2017</a:t>
            </a:fld>
            <a:endParaRPr lang="es-UY"/>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UY"/>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29CB9E-0278-4796-8CFB-33730E6B3A44}" type="slidenum">
              <a:rPr lang="es-UY" smtClean="0"/>
              <a:t>‹#›</a:t>
            </a:fld>
            <a:endParaRPr lang="es-UY"/>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scribd.com/fullscreen/55455129?access_key=key-1eawbscjk6b1q56ie9o1" TargetMode="External"/><Relationship Id="rId2" Type="http://schemas.openxmlformats.org/officeDocument/2006/relationships/hyperlink" Target="http://www.uhu.es/pablo.hidalgo/docencia/didactica/procesoproducto.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geoinformaciones.webnode.es/news/propuesta-didactica-estudio-de-la-calidad-del-agua-con-estudiant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aisyimbertromero@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Planificar para desarrollar la </a:t>
            </a:r>
            <a:r>
              <a:rPr lang="en-US" dirty="0" err="1" smtClean="0"/>
              <a:t>competencia</a:t>
            </a:r>
            <a:r>
              <a:rPr lang="en-US" dirty="0" smtClean="0"/>
              <a:t> </a:t>
            </a:r>
            <a:r>
              <a:rPr lang="en-US" dirty="0" err="1" smtClean="0"/>
              <a:t>científica</a:t>
            </a:r>
            <a:endParaRPr lang="es-UY" dirty="0"/>
          </a:p>
        </p:txBody>
      </p:sp>
      <p:sp>
        <p:nvSpPr>
          <p:cNvPr id="3" name="Subtitle 2"/>
          <p:cNvSpPr>
            <a:spLocks noGrp="1"/>
          </p:cNvSpPr>
          <p:nvPr>
            <p:ph type="subTitle" idx="1"/>
          </p:nvPr>
        </p:nvSpPr>
        <p:spPr/>
        <p:txBody>
          <a:bodyPr>
            <a:normAutofit/>
          </a:bodyPr>
          <a:lstStyle/>
          <a:p>
            <a:r>
              <a:rPr lang="en-US" sz="3200" dirty="0" err="1" smtClean="0"/>
              <a:t>Febrero</a:t>
            </a:r>
            <a:r>
              <a:rPr lang="en-US" sz="3200" dirty="0" smtClean="0"/>
              <a:t>, 2017</a:t>
            </a:r>
          </a:p>
          <a:p>
            <a:r>
              <a:rPr lang="en-US" sz="3200" dirty="0" err="1" smtClean="0"/>
              <a:t>Inspección</a:t>
            </a:r>
            <a:r>
              <a:rPr lang="en-US" sz="3200" dirty="0" smtClean="0"/>
              <a:t> de </a:t>
            </a:r>
            <a:r>
              <a:rPr lang="en-US" sz="3200" dirty="0" err="1" smtClean="0"/>
              <a:t>Biología</a:t>
            </a:r>
            <a:endParaRPr lang="es-UY" sz="3200" dirty="0"/>
          </a:p>
        </p:txBody>
      </p:sp>
    </p:spTree>
    <p:extLst>
      <p:ext uri="{BB962C8B-B14F-4D97-AF65-F5344CB8AC3E}">
        <p14:creationId xmlns:p14="http://schemas.microsoft.com/office/powerpoint/2010/main" val="362635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132856"/>
            <a:ext cx="7488832" cy="4525963"/>
          </a:xfrm>
        </p:spPr>
        <p:txBody>
          <a:bodyPr>
            <a:noAutofit/>
          </a:bodyPr>
          <a:lstStyle/>
          <a:p>
            <a:pPr marL="0" indent="0">
              <a:buNone/>
            </a:pPr>
            <a:r>
              <a:rPr lang="es-UY" sz="3200" dirty="0"/>
              <a:t>E</a:t>
            </a:r>
            <a:r>
              <a:rPr lang="es-UY" sz="3200" dirty="0" smtClean="0"/>
              <a:t>l </a:t>
            </a:r>
            <a:r>
              <a:rPr lang="es-UY" sz="3200" dirty="0"/>
              <a:t>simple acto de recordar que detrás de los conocimientos </a:t>
            </a:r>
            <a:r>
              <a:rPr lang="es-UY" sz="3200" dirty="0" smtClean="0"/>
              <a:t>generalmente hay </a:t>
            </a:r>
            <a:r>
              <a:rPr lang="es-UY" sz="3200" dirty="0"/>
              <a:t>preguntas es un primer paso para reconocer que detrás de ellos hay un proceso </a:t>
            </a:r>
            <a:r>
              <a:rPr lang="es-UY" sz="3200" dirty="0" smtClean="0"/>
              <a:t>de búsqueda</a:t>
            </a:r>
            <a:r>
              <a:rPr lang="es-UY" sz="3200" dirty="0"/>
              <a:t>, de hipótesis fallidas y exitosas, de experimentos vanos y fructíferos, </a:t>
            </a:r>
            <a:r>
              <a:rPr lang="es-UY" sz="3200" dirty="0" smtClean="0"/>
              <a:t>de resultados negativos </a:t>
            </a:r>
            <a:r>
              <a:rPr lang="es-UY" sz="3200" dirty="0"/>
              <a:t>y </a:t>
            </a:r>
            <a:r>
              <a:rPr lang="es-UY" sz="3200" dirty="0" smtClean="0"/>
              <a:t>positivos</a:t>
            </a:r>
          </a:p>
          <a:p>
            <a:pPr marL="0" indent="0">
              <a:buNone/>
            </a:pPr>
            <a:r>
              <a:rPr lang="es-UY" sz="3200" dirty="0" smtClean="0"/>
              <a:t>				 </a:t>
            </a:r>
            <a:r>
              <a:rPr lang="es-UY" sz="3200" dirty="0" err="1" smtClean="0"/>
              <a:t>Gellon</a:t>
            </a:r>
            <a:r>
              <a:rPr lang="es-UY" sz="3200" dirty="0" smtClean="0"/>
              <a:t> et </a:t>
            </a:r>
            <a:r>
              <a:rPr lang="es-UY" sz="3200" dirty="0" err="1" smtClean="0"/>
              <a:t>all</a:t>
            </a:r>
            <a:r>
              <a:rPr lang="es-UY" sz="3200" dirty="0" smtClean="0"/>
              <a:t> (2005)</a:t>
            </a:r>
            <a:endParaRPr lang="es-UY"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8640"/>
            <a:ext cx="3031487" cy="206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5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3140968"/>
            <a:ext cx="7408333" cy="3450696"/>
          </a:xfrm>
        </p:spPr>
        <p:txBody>
          <a:bodyPr>
            <a:normAutofit/>
          </a:bodyPr>
          <a:lstStyle/>
          <a:p>
            <a:pPr marL="0" indent="0">
              <a:buNone/>
            </a:pPr>
            <a:r>
              <a:rPr lang="es-ES" sz="3200" dirty="0"/>
              <a:t>Zabala y Arnau (</a:t>
            </a:r>
            <a:r>
              <a:rPr lang="es-ES" sz="3200" dirty="0" smtClean="0"/>
              <a:t>2014) indican </a:t>
            </a:r>
            <a:r>
              <a:rPr lang="es-ES" sz="3200" dirty="0"/>
              <a:t>que Investigar en la escuela es el proceso natural de aprendizaje ya que se halla en relación con el ambiente y el interés del educando lo que permite que pueda </a:t>
            </a:r>
            <a:r>
              <a:rPr lang="es-ES" sz="3200" dirty="0">
                <a:solidFill>
                  <a:schemeClr val="tx1"/>
                </a:solidFill>
              </a:rPr>
              <a:t>disfrutar</a:t>
            </a:r>
            <a:r>
              <a:rPr lang="es-ES" sz="3200" dirty="0"/>
              <a:t> de una experiencia instantánea</a:t>
            </a:r>
            <a:endParaRPr lang="es-UY"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9"/>
            <a:ext cx="4032448" cy="262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64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err="1" smtClean="0"/>
              <a:t>Proponer</a:t>
            </a:r>
            <a:r>
              <a:rPr lang="en-US" sz="3200" dirty="0" smtClean="0"/>
              <a:t> una </a:t>
            </a:r>
            <a:r>
              <a:rPr lang="en-US" sz="3200" dirty="0" err="1" smtClean="0"/>
              <a:t>actividad</a:t>
            </a:r>
            <a:r>
              <a:rPr lang="en-US" sz="3200" dirty="0" smtClean="0"/>
              <a:t> para </a:t>
            </a:r>
            <a:r>
              <a:rPr lang="en-US" sz="3200" dirty="0" err="1" smtClean="0"/>
              <a:t>evaluar</a:t>
            </a:r>
            <a:r>
              <a:rPr lang="en-US" sz="3200" dirty="0" smtClean="0"/>
              <a:t> </a:t>
            </a:r>
            <a:r>
              <a:rPr lang="en-US" sz="3200" dirty="0" err="1" smtClean="0"/>
              <a:t>diseño</a:t>
            </a:r>
            <a:r>
              <a:rPr lang="en-US" sz="3200" dirty="0" smtClean="0"/>
              <a:t> experimental en la propuesta </a:t>
            </a:r>
            <a:r>
              <a:rPr lang="en-US" sz="3200" dirty="0" err="1" smtClean="0"/>
              <a:t>diagnóstica</a:t>
            </a:r>
            <a:r>
              <a:rPr lang="en-US" sz="3200" dirty="0" smtClean="0"/>
              <a:t>.</a:t>
            </a:r>
          </a:p>
          <a:p>
            <a:r>
              <a:rPr lang="en-US" sz="3200" dirty="0" err="1" smtClean="0"/>
              <a:t>Diseñar</a:t>
            </a:r>
            <a:r>
              <a:rPr lang="en-US" sz="3200" dirty="0" smtClean="0"/>
              <a:t> una </a:t>
            </a:r>
            <a:r>
              <a:rPr lang="en-US" sz="3200" dirty="0" err="1" smtClean="0"/>
              <a:t>secuencia</a:t>
            </a:r>
            <a:r>
              <a:rPr lang="en-US" sz="3200" dirty="0" smtClean="0"/>
              <a:t> para desarrollar dicha </a:t>
            </a:r>
            <a:r>
              <a:rPr lang="en-US" sz="3200" dirty="0" err="1" smtClean="0"/>
              <a:t>capacidad</a:t>
            </a:r>
            <a:r>
              <a:rPr lang="en-US" sz="3200" dirty="0" smtClean="0"/>
              <a:t>.</a:t>
            </a:r>
          </a:p>
          <a:p>
            <a:r>
              <a:rPr lang="en-US" sz="3200" dirty="0" err="1" smtClean="0"/>
              <a:t>Indicar</a:t>
            </a:r>
            <a:r>
              <a:rPr lang="en-US" sz="3200" dirty="0" smtClean="0"/>
              <a:t> </a:t>
            </a:r>
            <a:r>
              <a:rPr lang="en-US" sz="3200" dirty="0" err="1" smtClean="0"/>
              <a:t>cómo</a:t>
            </a:r>
            <a:r>
              <a:rPr lang="en-US" sz="3200" dirty="0" smtClean="0"/>
              <a:t> se </a:t>
            </a:r>
            <a:r>
              <a:rPr lang="en-US" sz="3200" dirty="0" err="1" smtClean="0"/>
              <a:t>evaluará</a:t>
            </a:r>
            <a:r>
              <a:rPr lang="en-US" sz="3200" dirty="0" smtClean="0"/>
              <a:t> dicha </a:t>
            </a:r>
            <a:r>
              <a:rPr lang="en-US" sz="3200" dirty="0" err="1" smtClean="0"/>
              <a:t>capacidad</a:t>
            </a:r>
            <a:r>
              <a:rPr lang="en-US" sz="3200" dirty="0" smtClean="0"/>
              <a:t>.</a:t>
            </a:r>
            <a:endParaRPr lang="es-UY" sz="3200" dirty="0"/>
          </a:p>
        </p:txBody>
      </p:sp>
      <p:sp>
        <p:nvSpPr>
          <p:cNvPr id="2" name="Title 1"/>
          <p:cNvSpPr>
            <a:spLocks noGrp="1"/>
          </p:cNvSpPr>
          <p:nvPr>
            <p:ph type="title"/>
          </p:nvPr>
        </p:nvSpPr>
        <p:spPr>
          <a:xfrm>
            <a:off x="4139952" y="338328"/>
            <a:ext cx="4546848" cy="1252728"/>
          </a:xfrm>
        </p:spPr>
        <p:txBody>
          <a:bodyPr/>
          <a:lstStyle/>
          <a:p>
            <a:r>
              <a:rPr lang="en-US" dirty="0" smtClean="0"/>
              <a:t>Taller</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88640"/>
            <a:ext cx="3724473" cy="243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32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4968552"/>
          </a:xfrm>
        </p:spPr>
        <p:txBody>
          <a:bodyPr>
            <a:noAutofit/>
          </a:bodyPr>
          <a:lstStyle/>
          <a:p>
            <a:pPr algn="just">
              <a:buFont typeface="+mj-lt"/>
              <a:buAutoNum type="arabicPeriod"/>
            </a:pPr>
            <a:r>
              <a:rPr lang="pt-BR" altLang="es-UY" sz="1400" dirty="0" smtClean="0">
                <a:latin typeface="Arial" panose="020B0604020202020204" pitchFamily="34" charset="0"/>
                <a:cs typeface="Arial" panose="020B0604020202020204" pitchFamily="34" charset="0"/>
              </a:rPr>
              <a:t>Arango, N., Chaves, M., Feinsinger, P. (2009).  </a:t>
            </a:r>
            <a:r>
              <a:rPr lang="pt-BR" altLang="es-UY" sz="1400" i="1" dirty="0" smtClean="0">
                <a:latin typeface="Arial" panose="020B0604020202020204" pitchFamily="34" charset="0"/>
                <a:cs typeface="Arial" panose="020B0604020202020204" pitchFamily="34" charset="0"/>
              </a:rPr>
              <a:t>Principios y prácticas de la enseñanza de la ecología en el patio de la escuela</a:t>
            </a:r>
            <a:r>
              <a:rPr lang="pt-BR" altLang="es-UY" sz="1400" dirty="0" smtClean="0">
                <a:latin typeface="Arial" panose="020B0604020202020204" pitchFamily="34" charset="0"/>
                <a:cs typeface="Arial" panose="020B0604020202020204" pitchFamily="34" charset="0"/>
              </a:rPr>
              <a:t>. </a:t>
            </a:r>
            <a:r>
              <a:rPr lang="es-UY" altLang="es-UY" sz="1400" dirty="0" smtClean="0">
                <a:latin typeface="Arial" panose="020B0604020202020204" pitchFamily="34" charset="0"/>
                <a:cs typeface="Arial" panose="020B0604020202020204" pitchFamily="34" charset="0"/>
              </a:rPr>
              <a:t>Instituto de Ecología y biodiversidad. Fundación Senda Darwin, Santiago, Chile. </a:t>
            </a:r>
          </a:p>
          <a:p>
            <a:pPr algn="just">
              <a:buFont typeface="+mj-lt"/>
              <a:buAutoNum type="arabicPeriod"/>
            </a:pPr>
            <a:r>
              <a:rPr lang="es-UY" sz="1400" dirty="0" smtClean="0">
                <a:latin typeface="Arial" panose="020B0604020202020204" pitchFamily="34" charset="0"/>
                <a:cs typeface="Arial" panose="020B0604020202020204" pitchFamily="34" charset="0"/>
              </a:rPr>
              <a:t>Cabrera, C., Imbert, D. (2011). “Transitando desde el modelo de enseñanza por descubrimiento al de investigación en el aula: un aporte para volver a pensar las propuestas de actividades prácticas”. En M. </a:t>
            </a:r>
            <a:r>
              <a:rPr lang="es-UY" sz="1400" dirty="0" err="1" smtClean="0">
                <a:latin typeface="Arial" panose="020B0604020202020204" pitchFamily="34" charset="0"/>
                <a:cs typeface="Arial" panose="020B0604020202020204" pitchFamily="34" charset="0"/>
              </a:rPr>
              <a:t>Saravay</a:t>
            </a:r>
            <a:r>
              <a:rPr lang="es-UY" sz="1400" dirty="0" smtClean="0">
                <a:latin typeface="Arial" panose="020B0604020202020204" pitchFamily="34" charset="0"/>
                <a:cs typeface="Arial" panose="020B0604020202020204" pitchFamily="34" charset="0"/>
              </a:rPr>
              <a:t>, S. </a:t>
            </a:r>
            <a:r>
              <a:rPr lang="es-UY" sz="1400" dirty="0" err="1" smtClean="0">
                <a:latin typeface="Arial" panose="020B0604020202020204" pitchFamily="34" charset="0"/>
                <a:cs typeface="Arial" panose="020B0604020202020204" pitchFamily="34" charset="0"/>
              </a:rPr>
              <a:t>Umpiérrez</a:t>
            </a:r>
            <a:r>
              <a:rPr lang="es-UY" sz="1400" dirty="0" smtClean="0">
                <a:latin typeface="Arial" panose="020B0604020202020204" pitchFamily="34" charset="0"/>
                <a:cs typeface="Arial" panose="020B0604020202020204" pitchFamily="34" charset="0"/>
              </a:rPr>
              <a:t> y S. Vieira. (</a:t>
            </a:r>
            <a:r>
              <a:rPr lang="es-UY" sz="1400" dirty="0" err="1" smtClean="0">
                <a:latin typeface="Arial" panose="020B0604020202020204" pitchFamily="34" charset="0"/>
                <a:cs typeface="Arial" panose="020B0604020202020204" pitchFamily="34" charset="0"/>
              </a:rPr>
              <a:t>Eds</a:t>
            </a:r>
            <a:r>
              <a:rPr lang="es-UY" sz="1400" dirty="0" smtClean="0">
                <a:latin typeface="Arial" panose="020B0604020202020204" pitchFamily="34" charset="0"/>
                <a:cs typeface="Arial" panose="020B0604020202020204" pitchFamily="34" charset="0"/>
              </a:rPr>
              <a:t>) </a:t>
            </a:r>
            <a:r>
              <a:rPr lang="es-UY" sz="1400" i="1" dirty="0" smtClean="0">
                <a:latin typeface="Arial" panose="020B0604020202020204" pitchFamily="34" charset="0"/>
                <a:cs typeface="Arial" panose="020B0604020202020204" pitchFamily="34" charset="0"/>
              </a:rPr>
              <a:t>Actividades prácticas en la enseñanza de Biología para la formación de docentes: Una sistematización reflexiva</a:t>
            </a:r>
            <a:r>
              <a:rPr lang="es-UY" sz="1400" dirty="0" smtClean="0">
                <a:latin typeface="Arial" panose="020B0604020202020204" pitchFamily="34" charset="0"/>
                <a:cs typeface="Arial" panose="020B0604020202020204" pitchFamily="34" charset="0"/>
              </a:rPr>
              <a:t>. Montevideo: ANEP-CFE. </a:t>
            </a:r>
          </a:p>
          <a:p>
            <a:pPr algn="just">
              <a:buFont typeface="+mj-lt"/>
              <a:buAutoNum type="arabicPeriod"/>
            </a:pPr>
            <a:r>
              <a:rPr lang="es-UY" sz="1400" dirty="0" smtClean="0">
                <a:latin typeface="Arial" panose="020B0604020202020204" pitchFamily="34" charset="0"/>
                <a:cs typeface="Arial" panose="020B0604020202020204" pitchFamily="34" charset="0"/>
              </a:rPr>
              <a:t>Cabrera</a:t>
            </a:r>
            <a:r>
              <a:rPr lang="es-UY" sz="1400" dirty="0">
                <a:latin typeface="Arial" panose="020B0604020202020204" pitchFamily="34" charset="0"/>
                <a:cs typeface="Arial" panose="020B0604020202020204" pitchFamily="34" charset="0"/>
              </a:rPr>
              <a:t>, C</a:t>
            </a:r>
            <a:r>
              <a:rPr lang="es-UY" sz="1400" dirty="0" smtClean="0">
                <a:latin typeface="Arial" panose="020B0604020202020204" pitchFamily="34" charset="0"/>
                <a:cs typeface="Arial" panose="020B0604020202020204" pitchFamily="34" charset="0"/>
              </a:rPr>
              <a:t>., Imbert, D. </a:t>
            </a:r>
            <a:r>
              <a:rPr lang="es-UY" sz="1400" dirty="0">
                <a:latin typeface="Arial" panose="020B0604020202020204" pitchFamily="34" charset="0"/>
                <a:cs typeface="Arial" panose="020B0604020202020204" pitchFamily="34" charset="0"/>
              </a:rPr>
              <a:t>(2016). “Evaluación auténtica con instrumentos alternativos en la formación inicial”. </a:t>
            </a:r>
            <a:r>
              <a:rPr lang="es-UY" sz="1400" i="1" dirty="0">
                <a:latin typeface="Arial" panose="020B0604020202020204" pitchFamily="34" charset="0"/>
                <a:cs typeface="Arial" panose="020B0604020202020204" pitchFamily="34" charset="0"/>
              </a:rPr>
              <a:t>Revista del departamento de Biología. </a:t>
            </a:r>
            <a:r>
              <a:rPr lang="es-UY" sz="1400" dirty="0">
                <a:latin typeface="Arial" panose="020B0604020202020204" pitchFamily="34" charset="0"/>
                <a:cs typeface="Arial" panose="020B0604020202020204" pitchFamily="34" charset="0"/>
              </a:rPr>
              <a:t>Montevideo. </a:t>
            </a:r>
            <a:endParaRPr lang="es-UY" sz="1400" dirty="0" smtClean="0">
              <a:latin typeface="Arial" panose="020B0604020202020204" pitchFamily="34" charset="0"/>
              <a:cs typeface="Arial" panose="020B0604020202020204" pitchFamily="34" charset="0"/>
            </a:endParaRPr>
          </a:p>
          <a:p>
            <a:pPr algn="just">
              <a:buFont typeface="+mj-lt"/>
              <a:buAutoNum type="arabicPeriod"/>
            </a:pPr>
            <a:r>
              <a:rPr lang="es-UY" sz="1400" dirty="0">
                <a:latin typeface="Arial" panose="020B0604020202020204" pitchFamily="34" charset="0"/>
                <a:cs typeface="Arial" panose="020B0604020202020204" pitchFamily="34" charset="0"/>
              </a:rPr>
              <a:t>Cañal, P. (2011) </a:t>
            </a:r>
            <a:r>
              <a:rPr lang="es-UY" sz="1400" i="1" dirty="0" smtClean="0">
                <a:latin typeface="Arial" panose="020B0604020202020204" pitchFamily="34" charset="0"/>
                <a:cs typeface="Arial" panose="020B0604020202020204" pitchFamily="34" charset="0"/>
              </a:rPr>
              <a:t>Biología </a:t>
            </a:r>
            <a:r>
              <a:rPr lang="es-UY" sz="1400" i="1" dirty="0">
                <a:latin typeface="Arial" panose="020B0604020202020204" pitchFamily="34" charset="0"/>
                <a:cs typeface="Arial" panose="020B0604020202020204" pitchFamily="34" charset="0"/>
              </a:rPr>
              <a:t>y Geología. Investigación, innovación y buenas prácticas</a:t>
            </a:r>
            <a:r>
              <a:rPr lang="es-UY" sz="1400" dirty="0">
                <a:latin typeface="Arial" panose="020B0604020202020204" pitchFamily="34" charset="0"/>
                <a:cs typeface="Arial" panose="020B0604020202020204" pitchFamily="34" charset="0"/>
              </a:rPr>
              <a:t>. Barcelona: Ed. </a:t>
            </a:r>
            <a:r>
              <a:rPr lang="es-UY" sz="1400" dirty="0" err="1">
                <a:latin typeface="Arial" panose="020B0604020202020204" pitchFamily="34" charset="0"/>
                <a:cs typeface="Arial" panose="020B0604020202020204" pitchFamily="34" charset="0"/>
              </a:rPr>
              <a:t>Graó</a:t>
            </a:r>
            <a:endParaRPr lang="es-UY" sz="1400" dirty="0" smtClean="0">
              <a:latin typeface="Arial" panose="020B0604020202020204" pitchFamily="34" charset="0"/>
              <a:cs typeface="Arial" panose="020B0604020202020204" pitchFamily="34" charset="0"/>
            </a:endParaRPr>
          </a:p>
          <a:p>
            <a:pPr algn="just">
              <a:buFont typeface="+mj-lt"/>
              <a:buAutoNum type="arabicPeriod"/>
            </a:pPr>
            <a:r>
              <a:rPr lang="en-US" sz="1400" dirty="0" smtClean="0">
                <a:latin typeface="Arial" panose="020B0604020202020204" pitchFamily="34" charset="0"/>
                <a:cs typeface="Arial" panose="020B0604020202020204" pitchFamily="34" charset="0"/>
              </a:rPr>
              <a:t>Fiore, E. (2010). </a:t>
            </a:r>
            <a:r>
              <a:rPr lang="en-US" sz="1400" i="1" dirty="0" smtClean="0">
                <a:latin typeface="Arial" panose="020B0604020202020204" pitchFamily="34" charset="0"/>
                <a:cs typeface="Arial" panose="020B0604020202020204" pitchFamily="34" charset="0"/>
              </a:rPr>
              <a:t>Didáctica de </a:t>
            </a:r>
            <a:r>
              <a:rPr lang="en-US" sz="1400" i="1" dirty="0" err="1" smtClean="0">
                <a:latin typeface="Arial" panose="020B0604020202020204" pitchFamily="34" charset="0"/>
                <a:cs typeface="Arial" panose="020B0604020202020204" pitchFamily="34" charset="0"/>
              </a:rPr>
              <a:t>Biología</a:t>
            </a:r>
            <a:r>
              <a:rPr lang="en-US" sz="1400" dirty="0" smtClean="0">
                <a:latin typeface="Arial" panose="020B0604020202020204" pitchFamily="34" charset="0"/>
                <a:cs typeface="Arial" panose="020B0604020202020204" pitchFamily="34" charset="0"/>
              </a:rPr>
              <a:t>. Ed. </a:t>
            </a:r>
            <a:r>
              <a:rPr lang="en-US" sz="1400" dirty="0" err="1" smtClean="0">
                <a:latin typeface="Arial" panose="020B0604020202020204" pitchFamily="34" charset="0"/>
                <a:cs typeface="Arial" panose="020B0604020202020204" pitchFamily="34" charset="0"/>
              </a:rPr>
              <a:t>Monteverde</a:t>
            </a:r>
            <a:r>
              <a:rPr lang="en-US" sz="1400" dirty="0" smtClean="0">
                <a:latin typeface="Arial" panose="020B0604020202020204" pitchFamily="34" charset="0"/>
                <a:cs typeface="Arial" panose="020B0604020202020204" pitchFamily="34" charset="0"/>
              </a:rPr>
              <a:t>. Montevideo. </a:t>
            </a:r>
          </a:p>
          <a:p>
            <a:pPr lvl="0" algn="just">
              <a:buFont typeface="+mj-lt"/>
              <a:buAutoNum type="arabicPeriod"/>
            </a:pPr>
            <a:r>
              <a:rPr lang="en-US" sz="1400" dirty="0" smtClean="0">
                <a:latin typeface="Arial" panose="020B0604020202020204" pitchFamily="34" charset="0"/>
                <a:ea typeface="Arial"/>
                <a:cs typeface="Arial" panose="020B0604020202020204" pitchFamily="34" charset="0"/>
                <a:sym typeface="Arial"/>
              </a:rPr>
              <a:t>Franco-Mariscal, A. J. (2015) “Competencias </a:t>
            </a:r>
            <a:r>
              <a:rPr lang="en-US" sz="1400" dirty="0" err="1" smtClean="0">
                <a:latin typeface="Arial" panose="020B0604020202020204" pitchFamily="34" charset="0"/>
                <a:ea typeface="Arial"/>
                <a:cs typeface="Arial" panose="020B0604020202020204" pitchFamily="34" charset="0"/>
                <a:sym typeface="Arial"/>
              </a:rPr>
              <a:t>científicas</a:t>
            </a:r>
            <a:r>
              <a:rPr lang="en-US" sz="1400" dirty="0" smtClean="0">
                <a:latin typeface="Arial" panose="020B0604020202020204" pitchFamily="34" charset="0"/>
                <a:ea typeface="Arial"/>
                <a:cs typeface="Arial" panose="020B0604020202020204" pitchFamily="34" charset="0"/>
                <a:sym typeface="Arial"/>
              </a:rPr>
              <a:t> en la enseñanza y el aprendizaje por investigación. Un </a:t>
            </a:r>
            <a:r>
              <a:rPr lang="en-US" sz="1400" dirty="0" err="1" smtClean="0">
                <a:latin typeface="Arial" panose="020B0604020202020204" pitchFamily="34" charset="0"/>
                <a:ea typeface="Arial"/>
                <a:cs typeface="Arial" panose="020B0604020202020204" pitchFamily="34" charset="0"/>
                <a:sym typeface="Arial"/>
              </a:rPr>
              <a:t>estudio</a:t>
            </a:r>
            <a:r>
              <a:rPr lang="en-US" sz="1400" dirty="0" smtClean="0">
                <a:latin typeface="Arial" panose="020B0604020202020204" pitchFamily="34" charset="0"/>
                <a:ea typeface="Arial"/>
                <a:cs typeface="Arial" panose="020B0604020202020204" pitchFamily="34" charset="0"/>
                <a:sym typeface="Arial"/>
              </a:rPr>
              <a:t> de </a:t>
            </a:r>
            <a:r>
              <a:rPr lang="en-US" sz="1400" dirty="0" err="1" smtClean="0">
                <a:latin typeface="Arial" panose="020B0604020202020204" pitchFamily="34" charset="0"/>
                <a:ea typeface="Arial"/>
                <a:cs typeface="Arial" panose="020B0604020202020204" pitchFamily="34" charset="0"/>
                <a:sym typeface="Arial"/>
              </a:rPr>
              <a:t>caso</a:t>
            </a:r>
            <a:r>
              <a:rPr lang="en-US" sz="1400" dirty="0" smtClean="0">
                <a:latin typeface="Arial" panose="020B0604020202020204" pitchFamily="34" charset="0"/>
                <a:ea typeface="Arial"/>
                <a:cs typeface="Arial" panose="020B0604020202020204" pitchFamily="34" charset="0"/>
                <a:sym typeface="Arial"/>
              </a:rPr>
              <a:t> sobre </a:t>
            </a:r>
            <a:r>
              <a:rPr lang="en-US" sz="1400" dirty="0" err="1" smtClean="0">
                <a:latin typeface="Arial" panose="020B0604020202020204" pitchFamily="34" charset="0"/>
                <a:ea typeface="Arial"/>
                <a:cs typeface="Arial" panose="020B0604020202020204" pitchFamily="34" charset="0"/>
                <a:sym typeface="Arial"/>
              </a:rPr>
              <a:t>corrosión</a:t>
            </a:r>
            <a:r>
              <a:rPr lang="en-US" sz="1400" dirty="0" smtClean="0">
                <a:latin typeface="Arial" panose="020B0604020202020204" pitchFamily="34" charset="0"/>
                <a:ea typeface="Arial"/>
                <a:cs typeface="Arial" panose="020B0604020202020204" pitchFamily="34" charset="0"/>
                <a:sym typeface="Arial"/>
              </a:rPr>
              <a:t> de </a:t>
            </a:r>
            <a:r>
              <a:rPr lang="en-US" sz="1400" dirty="0" err="1" smtClean="0">
                <a:latin typeface="Arial" panose="020B0604020202020204" pitchFamily="34" charset="0"/>
                <a:ea typeface="Arial"/>
                <a:cs typeface="Arial" panose="020B0604020202020204" pitchFamily="34" charset="0"/>
                <a:sym typeface="Arial"/>
              </a:rPr>
              <a:t>metales</a:t>
            </a:r>
            <a:r>
              <a:rPr lang="en-US" sz="1400" dirty="0" smtClean="0">
                <a:latin typeface="Arial" panose="020B0604020202020204" pitchFamily="34" charset="0"/>
                <a:ea typeface="Arial"/>
                <a:cs typeface="Arial" panose="020B0604020202020204" pitchFamily="34" charset="0"/>
                <a:sym typeface="Arial"/>
              </a:rPr>
              <a:t> en </a:t>
            </a:r>
            <a:r>
              <a:rPr lang="en-US" sz="1400" dirty="0" err="1" smtClean="0">
                <a:latin typeface="Arial" panose="020B0604020202020204" pitchFamily="34" charset="0"/>
                <a:ea typeface="Arial"/>
                <a:cs typeface="Arial" panose="020B0604020202020204" pitchFamily="34" charset="0"/>
                <a:sym typeface="Arial"/>
              </a:rPr>
              <a:t>secundaria</a:t>
            </a:r>
            <a:r>
              <a:rPr lang="en-US" sz="1400" dirty="0" smtClean="0">
                <a:latin typeface="Arial" panose="020B0604020202020204" pitchFamily="34" charset="0"/>
                <a:ea typeface="Arial"/>
                <a:cs typeface="Arial" panose="020B0604020202020204" pitchFamily="34" charset="0"/>
                <a:sym typeface="Arial"/>
              </a:rPr>
              <a:t>”. </a:t>
            </a:r>
            <a:r>
              <a:rPr lang="en-US" sz="1400" i="1" dirty="0" smtClean="0">
                <a:latin typeface="Arial" panose="020B0604020202020204" pitchFamily="34" charset="0"/>
                <a:ea typeface="Arial"/>
                <a:cs typeface="Arial" panose="020B0604020202020204" pitchFamily="34" charset="0"/>
                <a:sym typeface="Arial"/>
              </a:rPr>
              <a:t>Ense­ñanza de las Ciencias</a:t>
            </a:r>
            <a:r>
              <a:rPr lang="en-US" sz="1400" dirty="0" smtClean="0">
                <a:latin typeface="Arial" panose="020B0604020202020204" pitchFamily="34" charset="0"/>
                <a:ea typeface="Arial"/>
                <a:cs typeface="Arial" panose="020B0604020202020204" pitchFamily="34" charset="0"/>
                <a:sym typeface="Arial"/>
              </a:rPr>
              <a:t>, 33 (2), 231-252 </a:t>
            </a:r>
          </a:p>
          <a:p>
            <a:pPr algn="just">
              <a:buFont typeface="+mj-lt"/>
              <a:buAutoNum type="arabicPeriod"/>
            </a:pPr>
            <a:r>
              <a:rPr lang="es-UY" sz="1400" dirty="0" smtClean="0">
                <a:latin typeface="Arial" panose="020B0604020202020204" pitchFamily="34" charset="0"/>
                <a:cs typeface="Arial" panose="020B0604020202020204" pitchFamily="34" charset="0"/>
              </a:rPr>
              <a:t>Fullan, M., Langworthy, M. (2014) </a:t>
            </a:r>
            <a:r>
              <a:rPr lang="es-UY" sz="1400" i="1" dirty="0" smtClean="0">
                <a:latin typeface="Arial" panose="020B0604020202020204" pitchFamily="34" charset="0"/>
                <a:cs typeface="Arial" panose="020B0604020202020204" pitchFamily="34" charset="0"/>
              </a:rPr>
              <a:t>Una Rica Veta. Cómo las Nuevas Pedagogías Logran el Aprendizaje en Profundidad.</a:t>
            </a:r>
            <a:r>
              <a:rPr lang="es-UY" sz="1400" dirty="0" smtClean="0">
                <a:latin typeface="Arial" panose="020B0604020202020204" pitchFamily="34" charset="0"/>
                <a:cs typeface="Arial" panose="020B0604020202020204" pitchFamily="34" charset="0"/>
              </a:rPr>
              <a:t> London: Pearson. </a:t>
            </a:r>
          </a:p>
          <a:p>
            <a:pPr algn="just">
              <a:buFont typeface="+mj-lt"/>
              <a:buAutoNum type="arabicPeriod"/>
            </a:pPr>
            <a:r>
              <a:rPr lang="es-UY" sz="1400" dirty="0" err="1" smtClean="0">
                <a:latin typeface="Arial" panose="020B0604020202020204" pitchFamily="34" charset="0"/>
                <a:cs typeface="Arial" panose="020B0604020202020204" pitchFamily="34" charset="0"/>
              </a:rPr>
              <a:t>Furman</a:t>
            </a:r>
            <a:r>
              <a:rPr lang="es-UY" sz="1400" dirty="0" smtClean="0">
                <a:latin typeface="Arial" panose="020B0604020202020204" pitchFamily="34" charset="0"/>
                <a:cs typeface="Arial" panose="020B0604020202020204" pitchFamily="34" charset="0"/>
              </a:rPr>
              <a:t>, L. (2008) </a:t>
            </a:r>
            <a:r>
              <a:rPr lang="es-UY" sz="1400" i="1" dirty="0" smtClean="0">
                <a:latin typeface="Arial" panose="020B0604020202020204" pitchFamily="34" charset="0"/>
                <a:cs typeface="Arial" panose="020B0604020202020204" pitchFamily="34" charset="0"/>
              </a:rPr>
              <a:t>Las ciencias naturales como producto y como proceso</a:t>
            </a:r>
            <a:r>
              <a:rPr lang="es-UY" sz="1400" dirty="0" smtClean="0">
                <a:latin typeface="Arial" panose="020B0604020202020204" pitchFamily="34" charset="0"/>
                <a:cs typeface="Arial" panose="020B0604020202020204" pitchFamily="34" charset="0"/>
              </a:rPr>
              <a:t>. </a:t>
            </a:r>
            <a:r>
              <a:rPr lang="es-UY" sz="1400" u="sng" dirty="0" smtClean="0">
                <a:latin typeface="Arial" panose="020B0604020202020204" pitchFamily="34" charset="0"/>
                <a:cs typeface="Arial" panose="020B0604020202020204" pitchFamily="34" charset="0"/>
                <a:hlinkClick r:id="rId2"/>
              </a:rPr>
              <a:t>http://www.uhu.es/pablo.hidalgo/docencia/didactica/procesoproducto.pdf</a:t>
            </a:r>
            <a:r>
              <a:rPr lang="es-UY" sz="1400" u="sng" dirty="0" smtClean="0">
                <a:latin typeface="Arial" panose="020B0604020202020204" pitchFamily="34" charset="0"/>
                <a:cs typeface="Arial" panose="020B0604020202020204" pitchFamily="34" charset="0"/>
              </a:rPr>
              <a:t> </a:t>
            </a:r>
          </a:p>
          <a:p>
            <a:pPr algn="just">
              <a:buFont typeface="+mj-lt"/>
              <a:buAutoNum type="arabicPeriod"/>
            </a:pPr>
            <a:r>
              <a:rPr lang="es-UY" sz="1400" dirty="0" err="1" smtClean="0">
                <a:latin typeface="Arial" panose="020B0604020202020204" pitchFamily="34" charset="0"/>
                <a:cs typeface="Arial" panose="020B0604020202020204" pitchFamily="34" charset="0"/>
              </a:rPr>
              <a:t>Furman</a:t>
            </a:r>
            <a:r>
              <a:rPr lang="es-UY" sz="1400" dirty="0" smtClean="0">
                <a:latin typeface="Arial" panose="020B0604020202020204" pitchFamily="34" charset="0"/>
                <a:cs typeface="Arial" panose="020B0604020202020204" pitchFamily="34" charset="0"/>
              </a:rPr>
              <a:t>, M. (sf) </a:t>
            </a:r>
            <a:r>
              <a:rPr lang="es-UY" sz="1400" i="1" dirty="0" smtClean="0">
                <a:latin typeface="Arial" panose="020B0604020202020204" pitchFamily="34" charset="0"/>
                <a:cs typeface="Arial" panose="020B0604020202020204" pitchFamily="34" charset="0"/>
              </a:rPr>
              <a:t>Investigando se aprende. El desarrollo del pensamiento científico a través de indagaciones guiadas</a:t>
            </a:r>
            <a:r>
              <a:rPr lang="es-UY" sz="1400" dirty="0" smtClean="0">
                <a:latin typeface="Arial" panose="020B0604020202020204" pitchFamily="34" charset="0"/>
                <a:cs typeface="Arial" panose="020B0604020202020204" pitchFamily="34" charset="0"/>
              </a:rPr>
              <a:t>. </a:t>
            </a:r>
            <a:r>
              <a:rPr lang="es-UY" sz="1400" dirty="0" smtClean="0">
                <a:latin typeface="Arial" panose="020B0604020202020204" pitchFamily="34" charset="0"/>
                <a:cs typeface="Arial" panose="020B0604020202020204" pitchFamily="34" charset="0"/>
                <a:hlinkClick r:id="rId3"/>
              </a:rPr>
              <a:t>https://es.scribd.com/fullscreen/55455129?access_key=key-1eawbscjk6b1q56ie9o1</a:t>
            </a:r>
            <a:endParaRPr lang="es-UY" sz="1400" dirty="0" smtClean="0">
              <a:latin typeface="Arial" panose="020B0604020202020204" pitchFamily="34" charset="0"/>
              <a:cs typeface="Arial" panose="020B0604020202020204" pitchFamily="34" charset="0"/>
            </a:endParaRPr>
          </a:p>
          <a:p>
            <a:pPr marL="0" lvl="0" indent="0">
              <a:buNone/>
            </a:pPr>
            <a:endParaRPr lang="es-UY" sz="1400" dirty="0" smtClean="0">
              <a:latin typeface="Arial" panose="020B0604020202020204" pitchFamily="34" charset="0"/>
              <a:cs typeface="Arial" panose="020B0604020202020204" pitchFamily="34" charset="0"/>
            </a:endParaRPr>
          </a:p>
          <a:p>
            <a:endParaRPr lang="es-UY"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BIBLIOGRAFÍA</a:t>
            </a:r>
            <a:endParaRPr lang="es-UY" dirty="0"/>
          </a:p>
        </p:txBody>
      </p:sp>
    </p:spTree>
    <p:extLst>
      <p:ext uri="{BB962C8B-B14F-4D97-AF65-F5344CB8AC3E}">
        <p14:creationId xmlns:p14="http://schemas.microsoft.com/office/powerpoint/2010/main" val="26969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Font typeface="+mj-lt"/>
              <a:buAutoNum type="arabicPeriod"/>
            </a:pPr>
            <a:r>
              <a:rPr lang="es-UY" sz="1400" dirty="0" smtClean="0">
                <a:latin typeface="Arial" panose="020B0604020202020204" pitchFamily="34" charset="0"/>
                <a:cs typeface="Arial" panose="020B0604020202020204" pitchFamily="34" charset="0"/>
              </a:rPr>
              <a:t>Gil, D., Vilches, A. (2013) “Investigación e innovación en la enseñanza de las ciencias. Necesidad de una mayor vinculación”. En </a:t>
            </a:r>
            <a:r>
              <a:rPr lang="es-UY" sz="1400" i="1" dirty="0" smtClean="0">
                <a:latin typeface="Arial" panose="020B0604020202020204" pitchFamily="34" charset="0"/>
                <a:cs typeface="Arial" panose="020B0604020202020204" pitchFamily="34" charset="0"/>
              </a:rPr>
              <a:t>TED</a:t>
            </a:r>
            <a:r>
              <a:rPr lang="es-UY" sz="1400" dirty="0" smtClean="0">
                <a:latin typeface="Arial" panose="020B0604020202020204" pitchFamily="34" charset="0"/>
                <a:cs typeface="Arial" panose="020B0604020202020204" pitchFamily="34" charset="0"/>
              </a:rPr>
              <a:t>. N</a:t>
            </a:r>
            <a:r>
              <a:rPr lang="es-UY" sz="1400" baseline="30000" dirty="0" smtClean="0">
                <a:latin typeface="Arial" panose="020B0604020202020204" pitchFamily="34" charset="0"/>
                <a:cs typeface="Arial" panose="020B0604020202020204" pitchFamily="34" charset="0"/>
              </a:rPr>
              <a:t>o</a:t>
            </a:r>
            <a:r>
              <a:rPr lang="es-UY" sz="1400" dirty="0" smtClean="0">
                <a:latin typeface="Arial" panose="020B0604020202020204" pitchFamily="34" charset="0"/>
                <a:cs typeface="Arial" panose="020B0604020202020204" pitchFamily="34" charset="0"/>
              </a:rPr>
              <a:t> 34 Julio - Diciembre de 2013. pp. 15 – 27.</a:t>
            </a:r>
          </a:p>
          <a:p>
            <a:pPr lvl="0">
              <a:buFont typeface="+mj-lt"/>
              <a:buAutoNum type="arabicPeriod"/>
            </a:pPr>
            <a:r>
              <a:rPr lang="es-UY" sz="1400" dirty="0" err="1" smtClean="0">
                <a:latin typeface="Arial" panose="020B0604020202020204" pitchFamily="34" charset="0"/>
                <a:cs typeface="Arial" panose="020B0604020202020204" pitchFamily="34" charset="0"/>
              </a:rPr>
              <a:t>Harlen</a:t>
            </a:r>
            <a:r>
              <a:rPr lang="es-UY" sz="1400" dirty="0" smtClean="0">
                <a:latin typeface="Arial" panose="020B0604020202020204" pitchFamily="34" charset="0"/>
                <a:cs typeface="Arial" panose="020B0604020202020204" pitchFamily="34" charset="0"/>
              </a:rPr>
              <a:t>, W. (2011) “Aprendizaje y enseñanza de ciencias basados en indagación”. En Campos, J., </a:t>
            </a:r>
            <a:r>
              <a:rPr lang="es-UY" sz="1400" dirty="0" err="1" smtClean="0">
                <a:latin typeface="Arial" panose="020B0604020202020204" pitchFamily="34" charset="0"/>
                <a:cs typeface="Arial" panose="020B0604020202020204" pitchFamily="34" charset="0"/>
              </a:rPr>
              <a:t>Montecinos</a:t>
            </a:r>
            <a:r>
              <a:rPr lang="es-UY" sz="1400" dirty="0" smtClean="0">
                <a:latin typeface="Arial" panose="020B0604020202020204" pitchFamily="34" charset="0"/>
                <a:cs typeface="Arial" panose="020B0604020202020204" pitchFamily="34" charset="0"/>
              </a:rPr>
              <a:t>, C., González, A.  </a:t>
            </a:r>
            <a:r>
              <a:rPr lang="es-UY" sz="1400" i="1" dirty="0" smtClean="0">
                <a:latin typeface="Arial" panose="020B0604020202020204" pitchFamily="34" charset="0"/>
                <a:cs typeface="Arial" panose="020B0604020202020204" pitchFamily="34" charset="0"/>
              </a:rPr>
              <a:t>Mejoramiento Escolar en Acción</a:t>
            </a:r>
            <a:r>
              <a:rPr lang="es-UY" sz="1400" dirty="0" smtClean="0">
                <a:latin typeface="Arial" panose="020B0604020202020204" pitchFamily="34" charset="0"/>
                <a:cs typeface="Arial" panose="020B0604020202020204" pitchFamily="34" charset="0"/>
              </a:rPr>
              <a:t>.  Centro de Investigación Avanzada en Educación. Pontificia Universidad Católica de Valparaíso.</a:t>
            </a:r>
          </a:p>
          <a:p>
            <a:pPr>
              <a:buFont typeface="+mj-lt"/>
              <a:buAutoNum type="arabicPeriod"/>
            </a:pPr>
            <a:r>
              <a:rPr lang="en-US" sz="1400" dirty="0" smtClean="0">
                <a:latin typeface="Arial" panose="020B0604020202020204" pitchFamily="34" charset="0"/>
                <a:cs typeface="Arial" panose="020B0604020202020204" pitchFamily="34" charset="0"/>
              </a:rPr>
              <a:t>Imbert, D., Franco, F. (2015) </a:t>
            </a:r>
            <a:r>
              <a:rPr lang="en-US" sz="1400" i="1" dirty="0" smtClean="0">
                <a:latin typeface="Arial" panose="020B0604020202020204" pitchFamily="34" charset="0"/>
                <a:cs typeface="Arial" panose="020B0604020202020204" pitchFamily="34" charset="0"/>
              </a:rPr>
              <a:t>¿</a:t>
            </a:r>
            <a:r>
              <a:rPr lang="en-US" sz="1400" i="1" dirty="0" err="1" smtClean="0">
                <a:latin typeface="Arial" panose="020B0604020202020204" pitchFamily="34" charset="0"/>
                <a:cs typeface="Arial" panose="020B0604020202020204" pitchFamily="34" charset="0"/>
              </a:rPr>
              <a:t>Utopía</a:t>
            </a:r>
            <a:r>
              <a:rPr lang="en-US" sz="1400" i="1" dirty="0" smtClean="0">
                <a:latin typeface="Arial" panose="020B0604020202020204" pitchFamily="34" charset="0"/>
                <a:cs typeface="Arial" panose="020B0604020202020204" pitchFamily="34" charset="0"/>
              </a:rPr>
              <a:t> o la </a:t>
            </a:r>
            <a:r>
              <a:rPr lang="en-US" sz="1400" i="1" dirty="0" err="1" smtClean="0">
                <a:latin typeface="Arial" panose="020B0604020202020204" pitchFamily="34" charset="0"/>
                <a:cs typeface="Arial" panose="020B0604020202020204" pitchFamily="34" charset="0"/>
              </a:rPr>
              <a:t>educación</a:t>
            </a:r>
            <a:r>
              <a:rPr lang="en-US" sz="1400" i="1" dirty="0" smtClean="0">
                <a:latin typeface="Arial" panose="020B0604020202020204" pitchFamily="34" charset="0"/>
                <a:cs typeface="Arial" panose="020B0604020202020204" pitchFamily="34" charset="0"/>
              </a:rPr>
              <a:t> que </a:t>
            </a:r>
            <a:r>
              <a:rPr lang="en-US" sz="1400" i="1" dirty="0" err="1" smtClean="0">
                <a:latin typeface="Arial" panose="020B0604020202020204" pitchFamily="34" charset="0"/>
                <a:cs typeface="Arial" panose="020B0604020202020204" pitchFamily="34" charset="0"/>
              </a:rPr>
              <a:t>es</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posible</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Durazno-Uruguay: Ed Benzo. </a:t>
            </a:r>
          </a:p>
          <a:p>
            <a:pPr>
              <a:buFont typeface="+mj-lt"/>
              <a:buAutoNum type="arabicPeriod"/>
            </a:pPr>
            <a:r>
              <a:rPr lang="es-UY" sz="1400" dirty="0" smtClean="0">
                <a:latin typeface="Arial" panose="020B0604020202020204" pitchFamily="34" charset="0"/>
                <a:cs typeface="Arial" panose="020B0604020202020204" pitchFamily="34" charset="0"/>
              </a:rPr>
              <a:t>Imbert, D., Llanes, H., Bonilla, S. (2012). </a:t>
            </a:r>
            <a:r>
              <a:rPr lang="es-UY" sz="1400" i="1" dirty="0" smtClean="0">
                <a:latin typeface="Arial" panose="020B0604020202020204" pitchFamily="34" charset="0"/>
                <a:cs typeface="Arial" panose="020B0604020202020204" pitchFamily="34" charset="0"/>
              </a:rPr>
              <a:t>Propuesta didáctica para estudiar la calidad del agua con los estudiantes. </a:t>
            </a:r>
            <a:r>
              <a:rPr lang="es-UY" sz="1400" dirty="0" smtClean="0">
                <a:latin typeface="Arial" panose="020B0604020202020204" pitchFamily="34" charset="0"/>
                <a:cs typeface="Arial" panose="020B0604020202020204" pitchFamily="34" charset="0"/>
              </a:rPr>
              <a:t>Paso de los Toros. ANNI. </a:t>
            </a:r>
          </a:p>
          <a:p>
            <a:pPr marL="0" indent="0">
              <a:buNone/>
            </a:pPr>
            <a:r>
              <a:rPr lang="es-UY" sz="1400" dirty="0">
                <a:latin typeface="Arial" panose="020B0604020202020204" pitchFamily="34" charset="0"/>
                <a:cs typeface="Arial" panose="020B0604020202020204" pitchFamily="34" charset="0"/>
              </a:rPr>
              <a:t> </a:t>
            </a:r>
            <a:r>
              <a:rPr lang="es-UY" sz="1400" dirty="0" smtClean="0">
                <a:latin typeface="Arial" panose="020B0604020202020204" pitchFamily="34" charset="0"/>
                <a:cs typeface="Arial" panose="020B0604020202020204" pitchFamily="34" charset="0"/>
              </a:rPr>
              <a:t>       </a:t>
            </a:r>
            <a:r>
              <a:rPr lang="es-UY" sz="1400" dirty="0" smtClean="0">
                <a:latin typeface="Arial" panose="020B0604020202020204" pitchFamily="34" charset="0"/>
                <a:cs typeface="Arial" panose="020B0604020202020204" pitchFamily="34" charset="0"/>
                <a:hlinkClick r:id="rId2"/>
              </a:rPr>
              <a:t>http://geoinformaciones.webnode.es/news/propuesta-didactica-estudio-de-la-calidad-del-agua-con-estudiantes/</a:t>
            </a:r>
            <a:endParaRPr lang="es-UY" sz="1400" dirty="0" smtClean="0">
              <a:latin typeface="Arial" panose="020B0604020202020204" pitchFamily="34" charset="0"/>
              <a:cs typeface="Arial" panose="020B0604020202020204" pitchFamily="34" charset="0"/>
            </a:endParaRPr>
          </a:p>
          <a:p>
            <a:pPr algn="just">
              <a:buFont typeface="+mj-lt"/>
              <a:buAutoNum type="arabicPeriod"/>
            </a:pPr>
            <a:r>
              <a:rPr lang="es-UY" altLang="es-UY" sz="1400" dirty="0" err="1" smtClean="0">
                <a:latin typeface="Arial" panose="020B0604020202020204" pitchFamily="34" charset="0"/>
                <a:cs typeface="Arial" panose="020B0604020202020204" pitchFamily="34" charset="0"/>
              </a:rPr>
              <a:t>Leymonié</a:t>
            </a:r>
            <a:r>
              <a:rPr lang="es-UY" altLang="es-UY" sz="1400" dirty="0" smtClean="0">
                <a:latin typeface="Arial" panose="020B0604020202020204" pitchFamily="34" charset="0"/>
                <a:cs typeface="Arial" panose="020B0604020202020204" pitchFamily="34" charset="0"/>
              </a:rPr>
              <a:t> J. &amp; </a:t>
            </a:r>
            <a:r>
              <a:rPr lang="es-UY" altLang="es-UY" sz="1400" dirty="0" err="1" smtClean="0">
                <a:latin typeface="Arial" panose="020B0604020202020204" pitchFamily="34" charset="0"/>
                <a:cs typeface="Arial" panose="020B0604020202020204" pitchFamily="34" charset="0"/>
              </a:rPr>
              <a:t>Fiore</a:t>
            </a:r>
            <a:r>
              <a:rPr lang="es-UY" altLang="es-UY" sz="1400" dirty="0" smtClean="0">
                <a:latin typeface="Arial" panose="020B0604020202020204" pitchFamily="34" charset="0"/>
                <a:cs typeface="Arial" panose="020B0604020202020204" pitchFamily="34" charset="0"/>
              </a:rPr>
              <a:t> E. (2012) </a:t>
            </a:r>
            <a:r>
              <a:rPr lang="es-UY" altLang="es-UY" sz="1400" i="1" dirty="0" smtClean="0">
                <a:latin typeface="Arial" panose="020B0604020202020204" pitchFamily="34" charset="0"/>
                <a:cs typeface="Arial" panose="020B0604020202020204" pitchFamily="34" charset="0"/>
              </a:rPr>
              <a:t>Didáctica práctica 2 enseñar a comprender. </a:t>
            </a:r>
            <a:r>
              <a:rPr lang="es-UY" altLang="es-UY" sz="1400" dirty="0" smtClean="0">
                <a:latin typeface="Arial" panose="020B0604020202020204" pitchFamily="34" charset="0"/>
                <a:cs typeface="Arial" panose="020B0604020202020204" pitchFamily="34" charset="0"/>
              </a:rPr>
              <a:t>Montevideo: grupo </a:t>
            </a:r>
            <a:r>
              <a:rPr lang="es-UY" altLang="es-UY" sz="1400" dirty="0" err="1" smtClean="0">
                <a:latin typeface="Arial" panose="020B0604020202020204" pitchFamily="34" charset="0"/>
                <a:cs typeface="Arial" panose="020B0604020202020204" pitchFamily="34" charset="0"/>
              </a:rPr>
              <a:t>Magró</a:t>
            </a:r>
            <a:r>
              <a:rPr lang="es-UY" altLang="es-UY" sz="1400" dirty="0" smtClean="0">
                <a:latin typeface="Arial" panose="020B0604020202020204" pitchFamily="34" charset="0"/>
                <a:cs typeface="Arial" panose="020B0604020202020204" pitchFamily="34" charset="0"/>
              </a:rPr>
              <a:t>.</a:t>
            </a:r>
          </a:p>
          <a:p>
            <a:pPr algn="just">
              <a:buFont typeface="+mj-lt"/>
              <a:buAutoNum type="arabicPeriod"/>
            </a:pPr>
            <a:r>
              <a:rPr lang="en-GB" sz="1400" dirty="0" err="1" smtClean="0">
                <a:latin typeface="Arial" panose="020B0604020202020204" pitchFamily="34" charset="0"/>
                <a:cs typeface="Arial" panose="020B0604020202020204" pitchFamily="34" charset="0"/>
              </a:rPr>
              <a:t>Pedrinaci</a:t>
            </a:r>
            <a:r>
              <a:rPr lang="en-GB" sz="1400" dirty="0" smtClean="0">
                <a:latin typeface="Arial" panose="020B0604020202020204" pitchFamily="34" charset="0"/>
                <a:cs typeface="Arial" panose="020B0604020202020204" pitchFamily="34" charset="0"/>
              </a:rPr>
              <a:t>, E. (2012). </a:t>
            </a:r>
            <a:r>
              <a:rPr lang="en-GB" sz="1400" i="1" dirty="0" smtClean="0">
                <a:latin typeface="Arial" panose="020B0604020202020204" pitchFamily="34" charset="0"/>
                <a:cs typeface="Arial" panose="020B0604020202020204" pitchFamily="34" charset="0"/>
              </a:rPr>
              <a:t>El </a:t>
            </a:r>
            <a:r>
              <a:rPr lang="en-GB" sz="1400" i="1" dirty="0" err="1" smtClean="0">
                <a:latin typeface="Arial" panose="020B0604020202020204" pitchFamily="34" charset="0"/>
                <a:cs typeface="Arial" panose="020B0604020202020204" pitchFamily="34" charset="0"/>
              </a:rPr>
              <a:t>desarrollo</a:t>
            </a:r>
            <a:r>
              <a:rPr lang="en-GB" sz="1400" i="1" dirty="0" smtClean="0">
                <a:latin typeface="Arial" panose="020B0604020202020204" pitchFamily="34" charset="0"/>
                <a:cs typeface="Arial" panose="020B0604020202020204" pitchFamily="34" charset="0"/>
              </a:rPr>
              <a:t> de la </a:t>
            </a:r>
            <a:r>
              <a:rPr lang="en-GB" sz="1400" i="1" dirty="0" err="1" smtClean="0">
                <a:latin typeface="Arial" panose="020B0604020202020204" pitchFamily="34" charset="0"/>
                <a:cs typeface="Arial" panose="020B0604020202020204" pitchFamily="34" charset="0"/>
              </a:rPr>
              <a:t>competencia</a:t>
            </a:r>
            <a:r>
              <a:rPr lang="en-GB" sz="1400" i="1" dirty="0" smtClean="0">
                <a:latin typeface="Arial" panose="020B0604020202020204" pitchFamily="34" charset="0"/>
                <a:cs typeface="Arial" panose="020B0604020202020204" pitchFamily="34" charset="0"/>
              </a:rPr>
              <a:t> </a:t>
            </a:r>
            <a:r>
              <a:rPr lang="en-GB" sz="1400" i="1" dirty="0" err="1" smtClean="0">
                <a:latin typeface="Arial" panose="020B0604020202020204" pitchFamily="34" charset="0"/>
                <a:cs typeface="Arial" panose="020B0604020202020204" pitchFamily="34" charset="0"/>
              </a:rPr>
              <a:t>científica</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España</a:t>
            </a:r>
            <a:r>
              <a:rPr lang="en-GB" sz="1400" dirty="0" smtClean="0">
                <a:latin typeface="Arial" panose="020B0604020202020204" pitchFamily="34" charset="0"/>
                <a:cs typeface="Arial" panose="020B0604020202020204" pitchFamily="34" charset="0"/>
              </a:rPr>
              <a:t>: Ed. </a:t>
            </a:r>
            <a:r>
              <a:rPr lang="en-GB" sz="1400" dirty="0" err="1" smtClean="0">
                <a:latin typeface="Arial" panose="020B0604020202020204" pitchFamily="34" charset="0"/>
                <a:cs typeface="Arial" panose="020B0604020202020204" pitchFamily="34" charset="0"/>
              </a:rPr>
              <a:t>Graó</a:t>
            </a:r>
            <a:endParaRPr lang="es-UY" altLang="es-UY" sz="1400" dirty="0" smtClean="0">
              <a:latin typeface="Arial" panose="020B0604020202020204" pitchFamily="34" charset="0"/>
              <a:cs typeface="Arial" panose="020B0604020202020204" pitchFamily="34" charset="0"/>
            </a:endParaRPr>
          </a:p>
          <a:p>
            <a:pPr algn="just">
              <a:buFont typeface="+mj-lt"/>
              <a:buAutoNum type="arabicPeriod"/>
            </a:pPr>
            <a:r>
              <a:rPr lang="en-US" sz="1400" dirty="0" smtClean="0">
                <a:latin typeface="Arial" panose="020B0604020202020204" pitchFamily="34" charset="0"/>
                <a:cs typeface="Arial" panose="020B0604020202020204" pitchFamily="34" charset="0"/>
              </a:rPr>
              <a:t>Perkins, D. (2010). </a:t>
            </a:r>
            <a:r>
              <a:rPr lang="en-US" sz="1400" i="1" dirty="0" smtClean="0">
                <a:latin typeface="Arial" panose="020B0604020202020204" pitchFamily="34" charset="0"/>
                <a:cs typeface="Arial" panose="020B0604020202020204" pitchFamily="34" charset="0"/>
              </a:rPr>
              <a:t>El aprendizaje </a:t>
            </a:r>
            <a:r>
              <a:rPr lang="en-US" sz="1400" i="1" dirty="0" err="1" smtClean="0">
                <a:latin typeface="Arial" panose="020B0604020202020204" pitchFamily="34" charset="0"/>
                <a:cs typeface="Arial" panose="020B0604020202020204" pitchFamily="34" charset="0"/>
              </a:rPr>
              <a:t>pleno</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Principios</a:t>
            </a:r>
            <a:r>
              <a:rPr lang="en-US" sz="1400" i="1" dirty="0" smtClean="0">
                <a:latin typeface="Arial" panose="020B0604020202020204" pitchFamily="34" charset="0"/>
                <a:cs typeface="Arial" panose="020B0604020202020204" pitchFamily="34" charset="0"/>
              </a:rPr>
              <a:t> de la enseñanza para </a:t>
            </a:r>
            <a:r>
              <a:rPr lang="en-US" sz="1400" i="1" dirty="0" err="1" smtClean="0">
                <a:latin typeface="Arial" panose="020B0604020202020204" pitchFamily="34" charset="0"/>
                <a:cs typeface="Arial" panose="020B0604020202020204" pitchFamily="34" charset="0"/>
              </a:rPr>
              <a:t>transformar</a:t>
            </a:r>
            <a:r>
              <a:rPr lang="en-US" sz="1400" i="1" dirty="0" smtClean="0">
                <a:latin typeface="Arial" panose="020B0604020202020204" pitchFamily="34" charset="0"/>
                <a:cs typeface="Arial" panose="020B0604020202020204" pitchFamily="34" charset="0"/>
              </a:rPr>
              <a:t> la </a:t>
            </a:r>
            <a:r>
              <a:rPr lang="en-US" sz="1400" i="1" dirty="0" err="1" smtClean="0">
                <a:latin typeface="Arial" panose="020B0604020202020204" pitchFamily="34" charset="0"/>
                <a:cs typeface="Arial" panose="020B0604020202020204" pitchFamily="34" charset="0"/>
              </a:rPr>
              <a:t>educación</a:t>
            </a:r>
            <a:r>
              <a:rPr lang="en-US" sz="1400" dirty="0" smtClean="0">
                <a:latin typeface="Arial" panose="020B0604020202020204" pitchFamily="34" charset="0"/>
                <a:cs typeface="Arial" panose="020B0604020202020204" pitchFamily="34" charset="0"/>
              </a:rPr>
              <a:t>.  Buenos Aires: Ed. </a:t>
            </a:r>
            <a:r>
              <a:rPr lang="en-US" sz="1400" dirty="0" err="1" smtClean="0">
                <a:latin typeface="Arial" panose="020B0604020202020204" pitchFamily="34" charset="0"/>
                <a:cs typeface="Arial" panose="020B0604020202020204" pitchFamily="34" charset="0"/>
              </a:rPr>
              <a:t>Paidós</a:t>
            </a:r>
            <a:endParaRPr lang="en-US" sz="1400" dirty="0" smtClean="0">
              <a:latin typeface="Arial" panose="020B0604020202020204" pitchFamily="34" charset="0"/>
              <a:cs typeface="Arial" panose="020B0604020202020204" pitchFamily="34" charset="0"/>
            </a:endParaRPr>
          </a:p>
          <a:p>
            <a:pPr algn="just">
              <a:buFont typeface="+mj-lt"/>
              <a:buAutoNum type="arabicPeriod"/>
            </a:pPr>
            <a:r>
              <a:rPr lang="en-US" sz="1400" dirty="0" err="1" smtClean="0">
                <a:latin typeface="Arial" panose="020B0604020202020204" pitchFamily="34" charset="0"/>
                <a:ea typeface="Arial"/>
                <a:cs typeface="Arial" panose="020B0604020202020204" pitchFamily="34" charset="0"/>
                <a:sym typeface="Arial"/>
              </a:rPr>
              <a:t>Tobón</a:t>
            </a:r>
            <a:r>
              <a:rPr lang="en-US" sz="1400" dirty="0" smtClean="0">
                <a:latin typeface="Arial" panose="020B0604020202020204" pitchFamily="34" charset="0"/>
                <a:ea typeface="Arial"/>
                <a:cs typeface="Arial" panose="020B0604020202020204" pitchFamily="34" charset="0"/>
                <a:sym typeface="Arial"/>
              </a:rPr>
              <a:t>, S., </a:t>
            </a:r>
            <a:r>
              <a:rPr lang="en-US" sz="1400" dirty="0" err="1" smtClean="0">
                <a:latin typeface="Arial" panose="020B0604020202020204" pitchFamily="34" charset="0"/>
                <a:ea typeface="Arial"/>
                <a:cs typeface="Arial" panose="020B0604020202020204" pitchFamily="34" charset="0"/>
                <a:sym typeface="Arial"/>
              </a:rPr>
              <a:t>Pimienta</a:t>
            </a:r>
            <a:r>
              <a:rPr lang="en-US" sz="1400" dirty="0" smtClean="0">
                <a:latin typeface="Arial" panose="020B0604020202020204" pitchFamily="34" charset="0"/>
                <a:ea typeface="Arial"/>
                <a:cs typeface="Arial" panose="020B0604020202020204" pitchFamily="34" charset="0"/>
                <a:sym typeface="Arial"/>
              </a:rPr>
              <a:t>, J., </a:t>
            </a:r>
            <a:r>
              <a:rPr lang="en-US" sz="1400" dirty="0" err="1" smtClean="0">
                <a:latin typeface="Arial" panose="020B0604020202020204" pitchFamily="34" charset="0"/>
                <a:ea typeface="Arial"/>
                <a:cs typeface="Arial" panose="020B0604020202020204" pitchFamily="34" charset="0"/>
                <a:sym typeface="Arial"/>
              </a:rPr>
              <a:t>García</a:t>
            </a:r>
            <a:r>
              <a:rPr lang="en-US" sz="1400" dirty="0" smtClean="0">
                <a:latin typeface="Arial" panose="020B0604020202020204" pitchFamily="34" charset="0"/>
                <a:ea typeface="Arial"/>
                <a:cs typeface="Arial" panose="020B0604020202020204" pitchFamily="34" charset="0"/>
                <a:sym typeface="Arial"/>
              </a:rPr>
              <a:t> </a:t>
            </a:r>
            <a:r>
              <a:rPr lang="en-US" sz="1400" dirty="0" err="1" smtClean="0">
                <a:latin typeface="Arial" panose="020B0604020202020204" pitchFamily="34" charset="0"/>
                <a:ea typeface="Arial"/>
                <a:cs typeface="Arial" panose="020B0604020202020204" pitchFamily="34" charset="0"/>
                <a:sym typeface="Arial"/>
              </a:rPr>
              <a:t>Fraile</a:t>
            </a:r>
            <a:r>
              <a:rPr lang="en-US" sz="1400" dirty="0" smtClean="0">
                <a:latin typeface="Arial" panose="020B0604020202020204" pitchFamily="34" charset="0"/>
                <a:ea typeface="Arial"/>
                <a:cs typeface="Arial" panose="020B0604020202020204" pitchFamily="34" charset="0"/>
                <a:sym typeface="Arial"/>
              </a:rPr>
              <a:t>, J. (2010) </a:t>
            </a:r>
            <a:r>
              <a:rPr lang="en-US" sz="1400" i="1" dirty="0" err="1" smtClean="0">
                <a:latin typeface="Arial" panose="020B0604020202020204" pitchFamily="34" charset="0"/>
                <a:ea typeface="Arial"/>
                <a:cs typeface="Arial" panose="020B0604020202020204" pitchFamily="34" charset="0"/>
                <a:sym typeface="Arial"/>
              </a:rPr>
              <a:t>Secuencias</a:t>
            </a:r>
            <a:r>
              <a:rPr lang="en-US" sz="1400" i="1" dirty="0" smtClean="0">
                <a:latin typeface="Arial" panose="020B0604020202020204" pitchFamily="34" charset="0"/>
                <a:ea typeface="Arial"/>
                <a:cs typeface="Arial" panose="020B0604020202020204" pitchFamily="34" charset="0"/>
                <a:sym typeface="Arial"/>
              </a:rPr>
              <a:t> </a:t>
            </a:r>
            <a:r>
              <a:rPr lang="en-US" sz="1400" i="1" dirty="0" err="1" smtClean="0">
                <a:latin typeface="Arial" panose="020B0604020202020204" pitchFamily="34" charset="0"/>
                <a:ea typeface="Arial"/>
                <a:cs typeface="Arial" panose="020B0604020202020204" pitchFamily="34" charset="0"/>
                <a:sym typeface="Arial"/>
              </a:rPr>
              <a:t>didácticas</a:t>
            </a:r>
            <a:r>
              <a:rPr lang="en-US" sz="1400" i="1" dirty="0" smtClean="0">
                <a:latin typeface="Arial" panose="020B0604020202020204" pitchFamily="34" charset="0"/>
                <a:ea typeface="Arial"/>
                <a:cs typeface="Arial" panose="020B0604020202020204" pitchFamily="34" charset="0"/>
                <a:sym typeface="Arial"/>
              </a:rPr>
              <a:t>: aprendizaje y </a:t>
            </a:r>
            <a:r>
              <a:rPr lang="en-US" sz="1400" i="1" dirty="0" err="1" smtClean="0">
                <a:latin typeface="Arial" panose="020B0604020202020204" pitchFamily="34" charset="0"/>
                <a:ea typeface="Arial"/>
                <a:cs typeface="Arial" panose="020B0604020202020204" pitchFamily="34" charset="0"/>
                <a:sym typeface="Arial"/>
              </a:rPr>
              <a:t>evaluación</a:t>
            </a:r>
            <a:r>
              <a:rPr lang="en-US" sz="1400" i="1" dirty="0" smtClean="0">
                <a:latin typeface="Arial" panose="020B0604020202020204" pitchFamily="34" charset="0"/>
                <a:ea typeface="Arial"/>
                <a:cs typeface="Arial" panose="020B0604020202020204" pitchFamily="34" charset="0"/>
                <a:sym typeface="Arial"/>
              </a:rPr>
              <a:t> de competencias.</a:t>
            </a:r>
            <a:r>
              <a:rPr lang="en-US" sz="1400" dirty="0" smtClean="0">
                <a:latin typeface="Arial" panose="020B0604020202020204" pitchFamily="34" charset="0"/>
                <a:ea typeface="Arial"/>
                <a:cs typeface="Arial" panose="020B0604020202020204" pitchFamily="34" charset="0"/>
                <a:sym typeface="Arial"/>
              </a:rPr>
              <a:t> México: Pearson </a:t>
            </a:r>
            <a:r>
              <a:rPr lang="en-US" sz="1400" dirty="0" err="1" smtClean="0">
                <a:latin typeface="Arial" panose="020B0604020202020204" pitchFamily="34" charset="0"/>
                <a:ea typeface="Arial"/>
                <a:cs typeface="Arial" panose="020B0604020202020204" pitchFamily="34" charset="0"/>
                <a:sym typeface="Arial"/>
              </a:rPr>
              <a:t>Educación</a:t>
            </a:r>
            <a:endParaRPr lang="en-US" sz="1400" dirty="0" smtClean="0">
              <a:latin typeface="Arial" panose="020B0604020202020204" pitchFamily="34" charset="0"/>
              <a:ea typeface="Arial"/>
              <a:cs typeface="Arial" panose="020B0604020202020204" pitchFamily="34" charset="0"/>
              <a:sym typeface="Arial"/>
            </a:endParaRPr>
          </a:p>
          <a:p>
            <a:pPr algn="just">
              <a:buFont typeface="+mj-lt"/>
              <a:buAutoNum type="arabicPeriod"/>
            </a:pPr>
            <a:r>
              <a:rPr lang="es-ES" sz="1400" dirty="0" smtClean="0">
                <a:latin typeface="Arial" panose="020B0604020202020204" pitchFamily="34" charset="0"/>
                <a:cs typeface="Arial" panose="020B0604020202020204" pitchFamily="34" charset="0"/>
              </a:rPr>
              <a:t>Varela. M.- </a:t>
            </a:r>
            <a:r>
              <a:rPr lang="es-ES" sz="1400" dirty="0" err="1" smtClean="0">
                <a:latin typeface="Arial" panose="020B0604020202020204" pitchFamily="34" charset="0"/>
                <a:cs typeface="Arial" panose="020B0604020202020204" pitchFamily="34" charset="0"/>
              </a:rPr>
              <a:t>Ivanchuk</a:t>
            </a:r>
            <a:r>
              <a:rPr lang="es-ES" sz="1400" dirty="0" smtClean="0">
                <a:latin typeface="Arial" panose="020B0604020202020204" pitchFamily="34" charset="0"/>
                <a:cs typeface="Arial" panose="020B0604020202020204" pitchFamily="34" charset="0"/>
              </a:rPr>
              <a:t>, S. (2010) </a:t>
            </a:r>
            <a:r>
              <a:rPr lang="es-ES" sz="1400" i="1" dirty="0" smtClean="0">
                <a:latin typeface="Arial" panose="020B0604020202020204" pitchFamily="34" charset="0"/>
                <a:cs typeface="Arial" panose="020B0604020202020204" pitchFamily="34" charset="0"/>
              </a:rPr>
              <a:t>Enseñar y aprender estratégicamente en las clases de Ciencias</a:t>
            </a:r>
            <a:r>
              <a:rPr lang="es-ES" sz="1400" dirty="0" smtClean="0">
                <a:latin typeface="Arial" panose="020B0604020202020204" pitchFamily="34" charset="0"/>
                <a:cs typeface="Arial" panose="020B0604020202020204" pitchFamily="34" charset="0"/>
              </a:rPr>
              <a:t>. Montevideo. Ed. </a:t>
            </a:r>
            <a:r>
              <a:rPr lang="es-ES" sz="1400" dirty="0" err="1" smtClean="0">
                <a:latin typeface="Arial" panose="020B0604020202020204" pitchFamily="34" charset="0"/>
                <a:cs typeface="Arial" panose="020B0604020202020204" pitchFamily="34" charset="0"/>
              </a:rPr>
              <a:t>Magró</a:t>
            </a:r>
            <a:endParaRPr lang="es-ES" sz="1400" dirty="0" smtClean="0">
              <a:latin typeface="Arial" panose="020B0604020202020204" pitchFamily="34" charset="0"/>
              <a:cs typeface="Arial" panose="020B0604020202020204" pitchFamily="34" charset="0"/>
            </a:endParaRPr>
          </a:p>
          <a:p>
            <a:pPr lvl="0" algn="just">
              <a:buFont typeface="+mj-lt"/>
              <a:buAutoNum type="arabicPeriod"/>
            </a:pPr>
            <a:r>
              <a:rPr lang="es-ES" sz="1400" dirty="0">
                <a:latin typeface="Arial" panose="020B0604020202020204" pitchFamily="34" charset="0"/>
                <a:cs typeface="Arial" panose="020B0604020202020204" pitchFamily="34" charset="0"/>
              </a:rPr>
              <a:t>Zabala, A., Arnau, L. (2014) </a:t>
            </a:r>
            <a:r>
              <a:rPr lang="es-ES" sz="1400" i="1" dirty="0">
                <a:latin typeface="Arial" panose="020B0604020202020204" pitchFamily="34" charset="0"/>
                <a:cs typeface="Arial" panose="020B0604020202020204" pitchFamily="34" charset="0"/>
              </a:rPr>
              <a:t>Métodos para la enseñanza de las competencias</a:t>
            </a:r>
            <a:r>
              <a:rPr lang="es-ES" sz="1400" dirty="0">
                <a:latin typeface="Arial" panose="020B0604020202020204" pitchFamily="34" charset="0"/>
                <a:cs typeface="Arial" panose="020B0604020202020204" pitchFamily="34" charset="0"/>
              </a:rPr>
              <a:t>. Barcelona: Ed. </a:t>
            </a:r>
            <a:r>
              <a:rPr lang="es-ES" sz="1400" dirty="0" err="1">
                <a:latin typeface="Arial" panose="020B0604020202020204" pitchFamily="34" charset="0"/>
                <a:cs typeface="Arial" panose="020B0604020202020204" pitchFamily="34" charset="0"/>
              </a:rPr>
              <a:t>Graó</a:t>
            </a:r>
            <a:r>
              <a:rPr lang="es-ES" sz="1400" dirty="0">
                <a:latin typeface="Arial" panose="020B0604020202020204" pitchFamily="34" charset="0"/>
                <a:cs typeface="Arial" panose="020B0604020202020204" pitchFamily="34" charset="0"/>
              </a:rPr>
              <a:t>.</a:t>
            </a:r>
            <a:endParaRPr lang="es-UY" sz="1400" dirty="0">
              <a:latin typeface="Arial" panose="020B0604020202020204" pitchFamily="34" charset="0"/>
              <a:cs typeface="Arial" panose="020B0604020202020204" pitchFamily="34" charset="0"/>
            </a:endParaRPr>
          </a:p>
          <a:p>
            <a:pPr algn="just">
              <a:buFont typeface="+mj-lt"/>
              <a:buAutoNum type="arabicPeriod"/>
            </a:pPr>
            <a:endParaRPr lang="es-E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ea typeface="Arial"/>
              <a:cs typeface="Arial" panose="020B0604020202020204" pitchFamily="34" charset="0"/>
              <a:sym typeface="Arial"/>
            </a:endParaRPr>
          </a:p>
          <a:p>
            <a:endParaRPr lang="es-UY"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BIBLIOGRAFÍA</a:t>
            </a:r>
            <a:endParaRPr lang="es-UY" dirty="0"/>
          </a:p>
        </p:txBody>
      </p:sp>
    </p:spTree>
    <p:extLst>
      <p:ext uri="{BB962C8B-B14F-4D97-AF65-F5344CB8AC3E}">
        <p14:creationId xmlns:p14="http://schemas.microsoft.com/office/powerpoint/2010/main" val="136856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a:spLocks noGrp="1"/>
          </p:cNvSpPr>
          <p:nvPr>
            <p:ph idx="1"/>
          </p:nvPr>
        </p:nvSpPr>
        <p:spPr>
          <a:xfrm>
            <a:off x="301752" y="1527048"/>
            <a:ext cx="8503920" cy="457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2700" b="0" i="0" u="none" strike="noStrike" cap="none" dirty="0">
              <a:solidFill>
                <a:schemeClr val="dk1"/>
              </a:solidFill>
              <a:latin typeface="Georgia"/>
              <a:ea typeface="Georgia"/>
              <a:cs typeface="Georgia"/>
              <a:sym typeface="Georgia"/>
            </a:endParaRPr>
          </a:p>
          <a:p>
            <a:pPr marL="0" marR="0" lvl="0" indent="0" algn="l" rtl="0">
              <a:spcBef>
                <a:spcPts val="540"/>
              </a:spcBef>
              <a:spcAft>
                <a:spcPts val="0"/>
              </a:spcAft>
              <a:buClr>
                <a:schemeClr val="accent1"/>
              </a:buClr>
              <a:buSzPct val="25000"/>
              <a:buFont typeface="Noto Sans Symbols"/>
              <a:buNone/>
            </a:pPr>
            <a:r>
              <a:rPr lang="en-US" sz="2700" b="0" i="0" u="none" strike="noStrike" cap="none" dirty="0">
                <a:solidFill>
                  <a:schemeClr val="dk1"/>
                </a:solidFill>
                <a:latin typeface="Georgia"/>
                <a:ea typeface="Georgia"/>
                <a:cs typeface="Georgia"/>
                <a:sym typeface="Georgia"/>
              </a:rPr>
              <a:t>		</a:t>
            </a:r>
            <a:endParaRPr lang="en-US" sz="2700" b="0" i="0" u="none" strike="noStrike" cap="none" dirty="0" smtClean="0">
              <a:solidFill>
                <a:schemeClr val="dk1"/>
              </a:solidFill>
              <a:latin typeface="Georgia"/>
              <a:ea typeface="Georgia"/>
              <a:cs typeface="Georgia"/>
              <a:sym typeface="Georgia"/>
            </a:endParaRPr>
          </a:p>
          <a:p>
            <a:pPr marL="0" marR="0" lvl="0" indent="0" algn="ctr" rtl="0">
              <a:spcBef>
                <a:spcPts val="540"/>
              </a:spcBef>
              <a:spcAft>
                <a:spcPts val="0"/>
              </a:spcAft>
              <a:buClr>
                <a:schemeClr val="accent1"/>
              </a:buClr>
              <a:buSzPct val="25000"/>
              <a:buFont typeface="Noto Sans Symbols"/>
              <a:buNone/>
            </a:pPr>
            <a:endParaRPr lang="en-US" sz="2700" b="0" i="0" u="sng" strike="noStrike" cap="none" dirty="0" smtClean="0">
              <a:solidFill>
                <a:schemeClr val="hlink"/>
              </a:solidFill>
              <a:latin typeface="Georgia"/>
              <a:ea typeface="Georgia"/>
              <a:cs typeface="Georgia"/>
              <a:sym typeface="Georgia"/>
              <a:hlinkClick r:id="rId3"/>
            </a:endParaRPr>
          </a:p>
          <a:p>
            <a:pPr marL="0" marR="0" lvl="0" indent="0" algn="ctr" rtl="0">
              <a:spcBef>
                <a:spcPts val="540"/>
              </a:spcBef>
              <a:spcAft>
                <a:spcPts val="0"/>
              </a:spcAft>
              <a:buClr>
                <a:schemeClr val="accent1"/>
              </a:buClr>
              <a:buSzPct val="25000"/>
              <a:buFont typeface="Noto Sans Symbols"/>
              <a:buNone/>
            </a:pPr>
            <a:r>
              <a:rPr lang="en-US" sz="2700" b="0" i="0" u="sng" strike="noStrike" cap="none" dirty="0" smtClean="0">
                <a:solidFill>
                  <a:schemeClr val="hlink"/>
                </a:solidFill>
                <a:latin typeface="Georgia"/>
                <a:ea typeface="Georgia"/>
                <a:cs typeface="Georgia"/>
                <a:sym typeface="Georgia"/>
                <a:hlinkClick r:id="rId3"/>
              </a:rPr>
              <a:t>daisyimbertromero@gmail.com</a:t>
            </a:r>
            <a:endParaRPr lang="en-US" sz="2700" b="0" i="0" u="sng" strike="noStrike" cap="none" dirty="0">
              <a:solidFill>
                <a:schemeClr val="hlink"/>
              </a:solidFill>
              <a:latin typeface="Georgia"/>
              <a:ea typeface="Georgia"/>
              <a:cs typeface="Georgia"/>
              <a:sym typeface="Georgia"/>
              <a:hlinkClick r:id="rId3"/>
            </a:endParaRPr>
          </a:p>
          <a:p>
            <a:pPr marL="0" marR="0" lvl="0" indent="0" algn="l" rtl="0">
              <a:spcBef>
                <a:spcPts val="540"/>
              </a:spcBef>
              <a:buClr>
                <a:schemeClr val="accent1"/>
              </a:buClr>
              <a:buSzPct val="25000"/>
              <a:buFont typeface="Noto Sans Symbols"/>
              <a:buNone/>
            </a:pPr>
            <a:endParaRPr sz="2700" b="0" i="0" u="none" strike="noStrike" cap="none" dirty="0">
              <a:solidFill>
                <a:schemeClr val="dk1"/>
              </a:solidFill>
              <a:latin typeface="Georgia"/>
              <a:ea typeface="Georgia"/>
              <a:cs typeface="Georgia"/>
              <a:sym typeface="Georgia"/>
            </a:endParaRPr>
          </a:p>
        </p:txBody>
      </p:sp>
      <p:sp>
        <p:nvSpPr>
          <p:cNvPr id="293" name="Shape 293"/>
          <p:cNvSpPr txBox="1">
            <a:spLocks noGrp="1"/>
          </p:cNvSpPr>
          <p:nvPr>
            <p:ph type="title"/>
          </p:nvPr>
        </p:nvSpPr>
        <p:spPr>
          <a:xfrm>
            <a:off x="323528" y="620687"/>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7200" b="0" i="0" u="none" strike="noStrike" cap="none">
                <a:solidFill>
                  <a:srgbClr val="7A9798"/>
                </a:solidFill>
                <a:latin typeface="Georgia"/>
                <a:ea typeface="Georgia"/>
                <a:cs typeface="Georgia"/>
                <a:sym typeface="Georgia"/>
              </a:rPr>
              <a:t> ¡GRACIAS!</a:t>
            </a:r>
          </a:p>
        </p:txBody>
      </p:sp>
    </p:spTree>
    <p:extLst>
      <p:ext uri="{BB962C8B-B14F-4D97-AF65-F5344CB8AC3E}">
        <p14:creationId xmlns:p14="http://schemas.microsoft.com/office/powerpoint/2010/main" val="387996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3200" b="0" i="0" u="none" strike="noStrike" cap="none" dirty="0" smtClean="0">
                <a:solidFill>
                  <a:schemeClr val="dk1"/>
                </a:solidFill>
                <a:latin typeface="Georgia"/>
                <a:ea typeface="Georgia"/>
                <a:cs typeface="Georgia"/>
                <a:sym typeface="Georgia"/>
              </a:rPr>
              <a:t>Indica con una palabra la </a:t>
            </a:r>
            <a:r>
              <a:rPr lang="en-US" sz="3200" b="0" i="0" u="none" strike="noStrike" cap="none" dirty="0" err="1" smtClean="0">
                <a:solidFill>
                  <a:schemeClr val="dk1"/>
                </a:solidFill>
                <a:latin typeface="Georgia"/>
                <a:ea typeface="Georgia"/>
                <a:cs typeface="Georgia"/>
                <a:sym typeface="Georgia"/>
              </a:rPr>
              <a:t>valoración</a:t>
            </a:r>
            <a:r>
              <a:rPr lang="en-US" sz="3200" b="0" i="0" u="none" strike="noStrike" cap="none" dirty="0" smtClean="0">
                <a:solidFill>
                  <a:schemeClr val="dk1"/>
                </a:solidFill>
                <a:latin typeface="Georgia"/>
                <a:ea typeface="Georgia"/>
                <a:cs typeface="Georgia"/>
                <a:sym typeface="Georgia"/>
              </a:rPr>
              <a:t> </a:t>
            </a:r>
            <a:r>
              <a:rPr lang="en-US" sz="3200" dirty="0" smtClean="0">
                <a:solidFill>
                  <a:schemeClr val="dk1"/>
                </a:solidFill>
                <a:latin typeface="Georgia"/>
                <a:ea typeface="Georgia"/>
                <a:cs typeface="Georgia"/>
                <a:sym typeface="Georgia"/>
              </a:rPr>
              <a:t>para</a:t>
            </a:r>
            <a:r>
              <a:rPr lang="en-US" sz="3200" b="0" i="0" u="none" strike="noStrike" cap="none" dirty="0" smtClean="0">
                <a:solidFill>
                  <a:schemeClr val="dk1"/>
                </a:solidFill>
                <a:latin typeface="Georgia"/>
                <a:ea typeface="Georgia"/>
                <a:cs typeface="Georgia"/>
                <a:sym typeface="Georgia"/>
              </a:rPr>
              <a:t> </a:t>
            </a:r>
            <a:r>
              <a:rPr lang="en-US" sz="3200" dirty="0" err="1">
                <a:solidFill>
                  <a:schemeClr val="dk1"/>
                </a:solidFill>
                <a:latin typeface="Georgia"/>
                <a:ea typeface="Georgia"/>
                <a:cs typeface="Georgia"/>
                <a:sym typeface="Georgia"/>
              </a:rPr>
              <a:t>é</a:t>
            </a:r>
            <a:r>
              <a:rPr lang="en-US" sz="3200" b="0" i="0" u="none" strike="noStrike" cap="none" dirty="0" err="1" smtClean="0">
                <a:solidFill>
                  <a:schemeClr val="dk1"/>
                </a:solidFill>
                <a:latin typeface="Georgia"/>
                <a:ea typeface="Georgia"/>
                <a:cs typeface="Georgia"/>
                <a:sym typeface="Georgia"/>
              </a:rPr>
              <a:t>sta</a:t>
            </a:r>
            <a:r>
              <a:rPr lang="en-US" sz="3200" b="0" i="0" u="none" strike="noStrike" cap="none" dirty="0" smtClean="0">
                <a:solidFill>
                  <a:schemeClr val="dk1"/>
                </a:solidFill>
                <a:latin typeface="Georgia"/>
                <a:ea typeface="Georgia"/>
                <a:cs typeface="Georgia"/>
                <a:sym typeface="Georgia"/>
              </a:rPr>
              <a:t> </a:t>
            </a:r>
            <a:r>
              <a:rPr lang="en-US" sz="3200" b="0" i="0" u="none" strike="noStrike" cap="none" dirty="0" err="1" smtClean="0">
                <a:solidFill>
                  <a:schemeClr val="dk1"/>
                </a:solidFill>
                <a:latin typeface="Georgia"/>
                <a:ea typeface="Georgia"/>
                <a:cs typeface="Georgia"/>
                <a:sym typeface="Georgia"/>
              </a:rPr>
              <a:t>sala</a:t>
            </a:r>
            <a:r>
              <a:rPr lang="en-US" sz="3200" b="0" i="0" u="none" strike="noStrike" cap="none" dirty="0" smtClean="0">
                <a:solidFill>
                  <a:schemeClr val="dk1"/>
                </a:solidFill>
                <a:latin typeface="Georgia"/>
                <a:ea typeface="Georgia"/>
                <a:cs typeface="Georgia"/>
                <a:sym typeface="Georgia"/>
              </a:rPr>
              <a:t>.</a:t>
            </a:r>
          </a:p>
          <a:p>
            <a:pPr marL="0" indent="0">
              <a:buNone/>
            </a:pPr>
            <a:endParaRPr lang="es-UY" sz="3200" dirty="0"/>
          </a:p>
        </p:txBody>
      </p:sp>
      <p:sp>
        <p:nvSpPr>
          <p:cNvPr id="2" name="Title 1"/>
          <p:cNvSpPr>
            <a:spLocks noGrp="1"/>
          </p:cNvSpPr>
          <p:nvPr>
            <p:ph type="title"/>
          </p:nvPr>
        </p:nvSpPr>
        <p:spPr/>
        <p:txBody>
          <a:bodyPr/>
          <a:lstStyle/>
          <a:p>
            <a:r>
              <a:rPr lang="en-US" dirty="0" smtClean="0"/>
              <a:t>Evaluación de la </a:t>
            </a:r>
            <a:r>
              <a:rPr lang="en-US" dirty="0" err="1" smtClean="0"/>
              <a:t>sala</a:t>
            </a:r>
            <a:endParaRPr lang="es-UY" dirty="0"/>
          </a:p>
        </p:txBody>
      </p:sp>
    </p:spTree>
    <p:extLst>
      <p:ext uri="{BB962C8B-B14F-4D97-AF65-F5344CB8AC3E}">
        <p14:creationId xmlns:p14="http://schemas.microsoft.com/office/powerpoint/2010/main" val="137969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Elección de un </a:t>
            </a:r>
            <a:r>
              <a:rPr lang="en-US" dirty="0" err="1" smtClean="0"/>
              <a:t>referente</a:t>
            </a:r>
            <a:endParaRPr lang="es-UY"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6264101" cy="410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632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420888"/>
            <a:ext cx="7408333" cy="3450696"/>
          </a:xfrm>
        </p:spPr>
        <p:txBody>
          <a:bodyPr>
            <a:noAutofit/>
          </a:bodyPr>
          <a:lstStyle/>
          <a:p>
            <a:pPr marL="0" indent="0">
              <a:buNone/>
            </a:pPr>
            <a:r>
              <a:rPr lang="es-ES" sz="3600" dirty="0" err="1"/>
              <a:t>Pedrinaci</a:t>
            </a:r>
            <a:r>
              <a:rPr lang="es-ES" sz="3600" dirty="0"/>
              <a:t> (2012, p. 44) </a:t>
            </a:r>
            <a:r>
              <a:rPr lang="es-ES" sz="3600" dirty="0" smtClean="0"/>
              <a:t>expresa que </a:t>
            </a:r>
            <a:r>
              <a:rPr lang="es-ES" sz="3600" dirty="0"/>
              <a:t>el trabajo con competencias será significativo si se transforma en un contenido estructurador que facilite el tomar decisiones sobre “qué debe enseñarse, como debe hacerse y como debe evaluarse”.</a:t>
            </a:r>
            <a:endParaRPr lang="es-UY" sz="3600" dirty="0"/>
          </a:p>
          <a:p>
            <a:endParaRPr lang="es-UY"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88640"/>
            <a:ext cx="3456384" cy="222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4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4149080"/>
            <a:ext cx="7408333" cy="3450696"/>
          </a:xfrm>
        </p:spPr>
        <p:txBody>
          <a:bodyPr>
            <a:normAutofit/>
          </a:bodyPr>
          <a:lstStyle/>
          <a:p>
            <a:pPr marL="0" indent="0">
              <a:buNone/>
            </a:pPr>
            <a:r>
              <a:rPr lang="en-US" sz="4000" dirty="0" smtClean="0"/>
              <a:t>¿Las propuestas </a:t>
            </a:r>
            <a:r>
              <a:rPr lang="en-US" sz="4000" dirty="0" err="1" smtClean="0"/>
              <a:t>tienen</a:t>
            </a:r>
            <a:r>
              <a:rPr lang="en-US" sz="4000" dirty="0" smtClean="0"/>
              <a:t> en </a:t>
            </a:r>
            <a:r>
              <a:rPr lang="en-US" sz="4000" dirty="0" err="1" smtClean="0"/>
              <a:t>cuenta</a:t>
            </a:r>
            <a:r>
              <a:rPr lang="en-US" sz="4000" dirty="0" smtClean="0"/>
              <a:t> las </a:t>
            </a:r>
            <a:r>
              <a:rPr lang="en-US" sz="4000" dirty="0" err="1" smtClean="0"/>
              <a:t>diferentes</a:t>
            </a:r>
            <a:r>
              <a:rPr lang="en-US" sz="4000" dirty="0" smtClean="0"/>
              <a:t> </a:t>
            </a:r>
            <a:r>
              <a:rPr lang="en-US" sz="4000" dirty="0" err="1" smtClean="0"/>
              <a:t>capacidades</a:t>
            </a:r>
            <a:r>
              <a:rPr lang="en-US" sz="4000" dirty="0" smtClean="0"/>
              <a:t> de la </a:t>
            </a:r>
            <a:r>
              <a:rPr lang="en-US" sz="4000" dirty="0" err="1" smtClean="0"/>
              <a:t>competencia</a:t>
            </a:r>
            <a:r>
              <a:rPr lang="en-US" sz="4000" dirty="0" smtClean="0"/>
              <a:t> </a:t>
            </a:r>
            <a:r>
              <a:rPr lang="en-US" sz="4000" dirty="0" err="1" smtClean="0"/>
              <a:t>científica</a:t>
            </a:r>
            <a:r>
              <a:rPr lang="en-US" sz="4000" dirty="0" smtClean="0"/>
              <a:t>?</a:t>
            </a:r>
            <a:endParaRPr lang="es-UY" sz="4000" dirty="0"/>
          </a:p>
        </p:txBody>
      </p:sp>
      <p:sp>
        <p:nvSpPr>
          <p:cNvPr id="2" name="Title 1"/>
          <p:cNvSpPr>
            <a:spLocks noGrp="1"/>
          </p:cNvSpPr>
          <p:nvPr>
            <p:ph type="title"/>
          </p:nvPr>
        </p:nvSpPr>
        <p:spPr>
          <a:xfrm>
            <a:off x="5148064" y="338328"/>
            <a:ext cx="3744416" cy="1252728"/>
          </a:xfrm>
        </p:spPr>
        <p:txBody>
          <a:bodyPr/>
          <a:lstStyle/>
          <a:p>
            <a:r>
              <a:rPr lang="en-US" dirty="0" err="1" smtClean="0"/>
              <a:t>Diagnóstico</a:t>
            </a:r>
            <a:endParaRPr lang="es-UY"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52863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59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3419880"/>
            <a:ext cx="7408333" cy="3450696"/>
          </a:xfrm>
        </p:spPr>
        <p:txBody>
          <a:bodyPr>
            <a:normAutofit/>
          </a:bodyPr>
          <a:lstStyle/>
          <a:p>
            <a:pPr marL="0" indent="0">
              <a:buNone/>
            </a:pPr>
            <a:r>
              <a:rPr lang="en-US" sz="4000" dirty="0" smtClean="0"/>
              <a:t>¿Qué </a:t>
            </a:r>
            <a:r>
              <a:rPr lang="es-UY" sz="4000" dirty="0" smtClean="0"/>
              <a:t>contenidos</a:t>
            </a:r>
            <a:r>
              <a:rPr lang="en-US" sz="4000" dirty="0" smtClean="0"/>
              <a:t> </a:t>
            </a:r>
            <a:r>
              <a:rPr lang="es-UY" sz="4000" noProof="1" smtClean="0"/>
              <a:t>selecciono</a:t>
            </a:r>
            <a:r>
              <a:rPr lang="en-US" sz="4000" dirty="0" smtClean="0"/>
              <a:t> para desarrollar la </a:t>
            </a:r>
            <a:r>
              <a:rPr lang="es-UY" sz="4000" dirty="0" smtClean="0"/>
              <a:t>competencia</a:t>
            </a:r>
            <a:r>
              <a:rPr lang="en-US" sz="4000" dirty="0" smtClean="0"/>
              <a:t> </a:t>
            </a:r>
            <a:r>
              <a:rPr lang="es-UY" sz="4000" dirty="0" smtClean="0"/>
              <a:t>científica</a:t>
            </a:r>
            <a:r>
              <a:rPr lang="en-US" sz="4000" dirty="0" smtClean="0"/>
              <a:t>?</a:t>
            </a:r>
            <a:endParaRPr lang="es-UY" sz="4000" dirty="0"/>
          </a:p>
        </p:txBody>
      </p:sp>
      <p:sp>
        <p:nvSpPr>
          <p:cNvPr id="2" name="Title 1"/>
          <p:cNvSpPr>
            <a:spLocks noGrp="1"/>
          </p:cNvSpPr>
          <p:nvPr>
            <p:ph type="title"/>
          </p:nvPr>
        </p:nvSpPr>
        <p:spPr>
          <a:xfrm>
            <a:off x="3971924" y="338328"/>
            <a:ext cx="4714875" cy="1252728"/>
          </a:xfrm>
        </p:spPr>
        <p:txBody>
          <a:bodyPr/>
          <a:lstStyle/>
          <a:p>
            <a:r>
              <a:rPr lang="en-US" dirty="0" smtClean="0"/>
              <a:t>Programa</a:t>
            </a:r>
            <a:endParaRPr lang="es-UY"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39719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24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3068960"/>
            <a:ext cx="7408333" cy="3450696"/>
          </a:xfrm>
        </p:spPr>
        <p:txBody>
          <a:bodyPr/>
          <a:lstStyle/>
          <a:p>
            <a:pPr marL="0" indent="0" algn="just">
              <a:buNone/>
            </a:pPr>
            <a:r>
              <a:rPr lang="es-ES" dirty="0"/>
              <a:t>Zabala y Arnau (2014) expresan que se necesitan ciertas condiciones para la enseñanza de competencias que implica repensar el objeto de estudio de la escuela, ya que se debe transitar de la enseñanza de contenidos organizados en función de disciplinas académicas a la selección y organización de contenidos para dar respuesta a situaciones reales</a:t>
            </a:r>
            <a:r>
              <a:rPr lang="es-ES" dirty="0" smtClean="0"/>
              <a:t>.</a:t>
            </a:r>
            <a:endParaRPr lang="es-UY" dirty="0"/>
          </a:p>
        </p:txBody>
      </p:sp>
      <p:sp>
        <p:nvSpPr>
          <p:cNvPr id="3" name="Title 2"/>
          <p:cNvSpPr>
            <a:spLocks noGrp="1"/>
          </p:cNvSpPr>
          <p:nvPr>
            <p:ph type="title"/>
          </p:nvPr>
        </p:nvSpPr>
        <p:spPr/>
        <p:txBody>
          <a:bodyPr/>
          <a:lstStyle/>
          <a:p>
            <a:r>
              <a:rPr lang="en-US" dirty="0" smtClean="0"/>
              <a:t>    </a:t>
            </a:r>
            <a:r>
              <a:rPr lang="en-US" dirty="0" err="1" smtClean="0"/>
              <a:t>Condiciones</a:t>
            </a:r>
            <a:endParaRPr lang="es-UY"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 y="0"/>
            <a:ext cx="2768708" cy="282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9334"/>
            <a:ext cx="2555776" cy="300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568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¿Qué </a:t>
            </a:r>
            <a:r>
              <a:rPr lang="en-US" sz="4000" dirty="0" err="1" smtClean="0"/>
              <a:t>tipos</a:t>
            </a:r>
            <a:r>
              <a:rPr lang="en-US" sz="4000" dirty="0" smtClean="0"/>
              <a:t> de </a:t>
            </a:r>
            <a:r>
              <a:rPr lang="en-US" sz="4000" dirty="0" err="1" smtClean="0"/>
              <a:t>evaluaciones</a:t>
            </a:r>
            <a:r>
              <a:rPr lang="en-US" sz="4000" dirty="0" smtClean="0"/>
              <a:t> se </a:t>
            </a:r>
            <a:r>
              <a:rPr lang="en-US" sz="4000" dirty="0" err="1" smtClean="0"/>
              <a:t>deben</a:t>
            </a:r>
            <a:r>
              <a:rPr lang="en-US" sz="4000" dirty="0" smtClean="0"/>
              <a:t> </a:t>
            </a:r>
            <a:r>
              <a:rPr lang="en-US" sz="4000" dirty="0" err="1" smtClean="0"/>
              <a:t>proponer</a:t>
            </a:r>
            <a:r>
              <a:rPr lang="en-US" sz="4000" dirty="0" smtClean="0"/>
              <a:t> para </a:t>
            </a:r>
            <a:r>
              <a:rPr lang="en-US" sz="4000" dirty="0" err="1" smtClean="0"/>
              <a:t>evaluar</a:t>
            </a:r>
            <a:r>
              <a:rPr lang="en-US" sz="4000" dirty="0" smtClean="0"/>
              <a:t> la </a:t>
            </a:r>
            <a:r>
              <a:rPr lang="en-US" sz="4000" dirty="0" err="1" smtClean="0"/>
              <a:t>competencia</a:t>
            </a:r>
            <a:r>
              <a:rPr lang="en-US" sz="4000" dirty="0" smtClean="0"/>
              <a:t> </a:t>
            </a:r>
            <a:r>
              <a:rPr lang="en-US" sz="4000" dirty="0" err="1" smtClean="0"/>
              <a:t>científica</a:t>
            </a:r>
            <a:r>
              <a:rPr lang="en-US" sz="4000" dirty="0" smtClean="0"/>
              <a:t>?</a:t>
            </a:r>
            <a:endParaRPr lang="es-UY" sz="4000" dirty="0"/>
          </a:p>
        </p:txBody>
      </p:sp>
      <p:sp>
        <p:nvSpPr>
          <p:cNvPr id="2" name="Title 1"/>
          <p:cNvSpPr>
            <a:spLocks noGrp="1"/>
          </p:cNvSpPr>
          <p:nvPr>
            <p:ph type="title"/>
          </p:nvPr>
        </p:nvSpPr>
        <p:spPr/>
        <p:txBody>
          <a:bodyPr/>
          <a:lstStyle/>
          <a:p>
            <a:r>
              <a:rPr lang="en-US" dirty="0" smtClean="0"/>
              <a:t>Evaluación</a:t>
            </a:r>
            <a:endParaRPr lang="es-UY" dirty="0"/>
          </a:p>
        </p:txBody>
      </p:sp>
    </p:spTree>
    <p:extLst>
      <p:ext uri="{BB962C8B-B14F-4D97-AF65-F5344CB8AC3E}">
        <p14:creationId xmlns:p14="http://schemas.microsoft.com/office/powerpoint/2010/main" val="359663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3141418"/>
            <a:ext cx="7408333" cy="3450696"/>
          </a:xfrm>
        </p:spPr>
        <p:txBody>
          <a:bodyPr>
            <a:normAutofit/>
          </a:bodyPr>
          <a:lstStyle/>
          <a:p>
            <a:pPr marL="0" indent="0">
              <a:buNone/>
            </a:pPr>
            <a:r>
              <a:rPr lang="es-ES" sz="3200" dirty="0"/>
              <a:t>“Gran parte de la educación formal carece de estas experiencias. Es como aprender las piezas de un rompecabezas que nunca puede armarse, o aprender sobre el rompecabezas sin poder tocar las piezas” (</a:t>
            </a:r>
            <a:r>
              <a:rPr lang="es-ES" sz="3200" dirty="0" err="1"/>
              <a:t>Perkins</a:t>
            </a:r>
            <a:r>
              <a:rPr lang="es-ES" sz="3200" dirty="0"/>
              <a:t>, 2010, p. 30)</a:t>
            </a:r>
            <a:endParaRPr lang="es-UY" sz="3200" dirty="0"/>
          </a:p>
          <a:p>
            <a:endParaRPr lang="es-UY" sz="3200" dirty="0"/>
          </a:p>
        </p:txBody>
      </p:sp>
      <p:sp>
        <p:nvSpPr>
          <p:cNvPr id="3" name="Title 2"/>
          <p:cNvSpPr>
            <a:spLocks noGrp="1"/>
          </p:cNvSpPr>
          <p:nvPr>
            <p:ph type="title"/>
          </p:nvPr>
        </p:nvSpPr>
        <p:spPr>
          <a:xfrm>
            <a:off x="3923928" y="338328"/>
            <a:ext cx="4762872" cy="1252728"/>
          </a:xfrm>
        </p:spPr>
        <p:txBody>
          <a:bodyPr>
            <a:normAutofit fontScale="90000"/>
          </a:bodyPr>
          <a:lstStyle/>
          <a:p>
            <a:r>
              <a:rPr lang="en-US" dirty="0" smtClean="0"/>
              <a:t>“</a:t>
            </a:r>
            <a:r>
              <a:rPr lang="en-US" dirty="0" err="1" smtClean="0"/>
              <a:t>Jugar</a:t>
            </a:r>
            <a:r>
              <a:rPr lang="en-US" dirty="0" smtClean="0"/>
              <a:t> el </a:t>
            </a:r>
            <a:r>
              <a:rPr lang="en-US" dirty="0" err="1" smtClean="0"/>
              <a:t>juego</a:t>
            </a:r>
            <a:r>
              <a:rPr lang="en-US" dirty="0" smtClean="0"/>
              <a:t> </a:t>
            </a:r>
            <a:r>
              <a:rPr lang="en-US" dirty="0" err="1" smtClean="0"/>
              <a:t>completo</a:t>
            </a:r>
            <a:r>
              <a:rPr lang="en-US" dirty="0" smtClean="0"/>
              <a:t>”</a:t>
            </a:r>
            <a:endParaRPr lang="es-UY"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54"/>
            <a:ext cx="3995936" cy="312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46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064896" cy="421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939841" y="4034377"/>
            <a:ext cx="7408333" cy="2808312"/>
          </a:xfrm>
          <a:solidFill>
            <a:schemeClr val="accent1"/>
          </a:solidFill>
        </p:spPr>
        <p:txBody>
          <a:bodyPr>
            <a:noAutofit/>
          </a:bodyPr>
          <a:lstStyle/>
          <a:p>
            <a:pPr marL="0" indent="0">
              <a:buNone/>
            </a:pPr>
            <a:r>
              <a:rPr lang="en-US" sz="3200" dirty="0" smtClean="0">
                <a:solidFill>
                  <a:schemeClr val="bg1"/>
                </a:solidFill>
              </a:rPr>
              <a:t>¿Se </a:t>
            </a:r>
            <a:r>
              <a:rPr lang="en-US" sz="3200" dirty="0" err="1" smtClean="0">
                <a:solidFill>
                  <a:schemeClr val="bg1"/>
                </a:solidFill>
              </a:rPr>
              <a:t>organiza</a:t>
            </a:r>
            <a:r>
              <a:rPr lang="en-US" sz="3200" dirty="0" smtClean="0">
                <a:solidFill>
                  <a:schemeClr val="bg1"/>
                </a:solidFill>
              </a:rPr>
              <a:t> una </a:t>
            </a:r>
            <a:r>
              <a:rPr lang="en-US" sz="3200" dirty="0" err="1" smtClean="0">
                <a:solidFill>
                  <a:schemeClr val="bg1"/>
                </a:solidFill>
              </a:rPr>
              <a:t>instancia</a:t>
            </a:r>
            <a:r>
              <a:rPr lang="en-US" sz="3200" dirty="0" smtClean="0">
                <a:solidFill>
                  <a:schemeClr val="bg1"/>
                </a:solidFill>
              </a:rPr>
              <a:t> para la </a:t>
            </a:r>
            <a:r>
              <a:rPr lang="en-US" sz="3200" dirty="0" err="1" smtClean="0">
                <a:solidFill>
                  <a:schemeClr val="bg1"/>
                </a:solidFill>
              </a:rPr>
              <a:t>defensa</a:t>
            </a:r>
            <a:r>
              <a:rPr lang="en-US" sz="3200" dirty="0" smtClean="0">
                <a:solidFill>
                  <a:schemeClr val="bg1"/>
                </a:solidFill>
              </a:rPr>
              <a:t> de los </a:t>
            </a:r>
            <a:r>
              <a:rPr lang="en-US" sz="3200" dirty="0" err="1" smtClean="0">
                <a:solidFill>
                  <a:schemeClr val="bg1"/>
                </a:solidFill>
              </a:rPr>
              <a:t>proyectos</a:t>
            </a:r>
            <a:r>
              <a:rPr lang="en-US" sz="3200" dirty="0" smtClean="0">
                <a:solidFill>
                  <a:schemeClr val="bg1"/>
                </a:solidFill>
              </a:rPr>
              <a:t> con </a:t>
            </a:r>
            <a:r>
              <a:rPr lang="en-US" sz="3200" dirty="0" err="1" smtClean="0">
                <a:solidFill>
                  <a:schemeClr val="bg1"/>
                </a:solidFill>
              </a:rPr>
              <a:t>diferentes</a:t>
            </a:r>
            <a:r>
              <a:rPr lang="en-US" sz="3200" dirty="0" smtClean="0">
                <a:solidFill>
                  <a:schemeClr val="bg1"/>
                </a:solidFill>
              </a:rPr>
              <a:t> </a:t>
            </a:r>
            <a:r>
              <a:rPr lang="en-US" sz="3200" dirty="0" err="1" smtClean="0">
                <a:solidFill>
                  <a:schemeClr val="bg1"/>
                </a:solidFill>
              </a:rPr>
              <a:t>niveles</a:t>
            </a:r>
            <a:r>
              <a:rPr lang="en-US" sz="3200" dirty="0" smtClean="0">
                <a:solidFill>
                  <a:schemeClr val="bg1"/>
                </a:solidFill>
              </a:rPr>
              <a:t> de </a:t>
            </a:r>
            <a:r>
              <a:rPr lang="en-US" sz="3200" dirty="0" err="1" smtClean="0">
                <a:solidFill>
                  <a:schemeClr val="bg1"/>
                </a:solidFill>
              </a:rPr>
              <a:t>exigencia</a:t>
            </a:r>
            <a:r>
              <a:rPr lang="en-US" sz="3200" dirty="0" smtClean="0">
                <a:solidFill>
                  <a:schemeClr val="bg1"/>
                </a:solidFill>
              </a:rPr>
              <a:t>?</a:t>
            </a:r>
          </a:p>
          <a:p>
            <a:pPr marL="0" indent="0">
              <a:buNone/>
            </a:pPr>
            <a:r>
              <a:rPr lang="en-US" sz="3200" dirty="0" smtClean="0">
                <a:solidFill>
                  <a:schemeClr val="bg1"/>
                </a:solidFill>
              </a:rPr>
              <a:t>¿Qué competencias y </a:t>
            </a:r>
            <a:r>
              <a:rPr lang="en-US" sz="3200" dirty="0" err="1" smtClean="0">
                <a:solidFill>
                  <a:schemeClr val="bg1"/>
                </a:solidFill>
              </a:rPr>
              <a:t>capacidades</a:t>
            </a:r>
            <a:r>
              <a:rPr lang="en-US" sz="3200" dirty="0" smtClean="0">
                <a:solidFill>
                  <a:schemeClr val="bg1"/>
                </a:solidFill>
              </a:rPr>
              <a:t> se </a:t>
            </a:r>
            <a:r>
              <a:rPr lang="en-US" sz="3200" dirty="0" err="1" smtClean="0">
                <a:solidFill>
                  <a:schemeClr val="bg1"/>
                </a:solidFill>
              </a:rPr>
              <a:t>promueven</a:t>
            </a:r>
            <a:r>
              <a:rPr lang="en-US" sz="3200" dirty="0" smtClean="0">
                <a:solidFill>
                  <a:schemeClr val="bg1"/>
                </a:solidFill>
              </a:rPr>
              <a:t> con </a:t>
            </a:r>
            <a:r>
              <a:rPr lang="en-US" sz="3200" dirty="0" err="1" smtClean="0">
                <a:solidFill>
                  <a:schemeClr val="bg1"/>
                </a:solidFill>
              </a:rPr>
              <a:t>este</a:t>
            </a:r>
            <a:r>
              <a:rPr lang="en-US" sz="3200" dirty="0" smtClean="0">
                <a:solidFill>
                  <a:schemeClr val="bg1"/>
                </a:solidFill>
              </a:rPr>
              <a:t> </a:t>
            </a:r>
            <a:r>
              <a:rPr lang="en-US" sz="3200" dirty="0" err="1" smtClean="0">
                <a:solidFill>
                  <a:schemeClr val="bg1"/>
                </a:solidFill>
              </a:rPr>
              <a:t>tipo</a:t>
            </a:r>
            <a:r>
              <a:rPr lang="en-US" sz="3200" dirty="0" smtClean="0">
                <a:solidFill>
                  <a:schemeClr val="bg1"/>
                </a:solidFill>
              </a:rPr>
              <a:t> de </a:t>
            </a:r>
            <a:r>
              <a:rPr lang="en-US" sz="3200" dirty="0" err="1" smtClean="0">
                <a:solidFill>
                  <a:schemeClr val="bg1"/>
                </a:solidFill>
              </a:rPr>
              <a:t>instancias</a:t>
            </a:r>
            <a:r>
              <a:rPr lang="en-US" sz="3200" dirty="0" smtClean="0">
                <a:solidFill>
                  <a:schemeClr val="bg1"/>
                </a:solidFill>
              </a:rPr>
              <a:t>?</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s-UY" sz="3200" dirty="0">
              <a:solidFill>
                <a:schemeClr val="bg1"/>
              </a:solidFill>
            </a:endParaRPr>
          </a:p>
        </p:txBody>
      </p:sp>
      <p:sp>
        <p:nvSpPr>
          <p:cNvPr id="2" name="Title 1"/>
          <p:cNvSpPr>
            <a:spLocks noGrp="1"/>
          </p:cNvSpPr>
          <p:nvPr>
            <p:ph type="title"/>
          </p:nvPr>
        </p:nvSpPr>
        <p:spPr>
          <a:xfrm>
            <a:off x="497696" y="147"/>
            <a:ext cx="8229600" cy="1252728"/>
          </a:xfrm>
        </p:spPr>
        <p:txBody>
          <a:bodyPr>
            <a:normAutofit/>
          </a:bodyPr>
          <a:lstStyle/>
          <a:p>
            <a:r>
              <a:rPr lang="en-US" dirty="0" err="1" smtClean="0"/>
              <a:t>Muestras</a:t>
            </a:r>
            <a:r>
              <a:rPr lang="en-US" dirty="0" smtClean="0"/>
              <a:t> – </a:t>
            </a:r>
            <a:r>
              <a:rPr lang="en-US" dirty="0" err="1" smtClean="0"/>
              <a:t>Concurso</a:t>
            </a:r>
            <a:r>
              <a:rPr lang="en-US" dirty="0" smtClean="0"/>
              <a:t> </a:t>
            </a:r>
            <a:r>
              <a:rPr lang="en-US" dirty="0" err="1" smtClean="0"/>
              <a:t>Proyectos</a:t>
            </a:r>
            <a:endParaRPr lang="es-UY" dirty="0"/>
          </a:p>
        </p:txBody>
      </p:sp>
    </p:spTree>
    <p:extLst>
      <p:ext uri="{BB962C8B-B14F-4D97-AF65-F5344CB8AC3E}">
        <p14:creationId xmlns:p14="http://schemas.microsoft.com/office/powerpoint/2010/main" val="141410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4812</TotalTime>
  <Words>952</Words>
  <Application>Microsoft Office PowerPoint</Application>
  <PresentationFormat>On-screen Show (4:3)</PresentationFormat>
  <Paragraphs>55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Planificar para desarrollar la competencia científica</vt:lpstr>
      <vt:lpstr>Elección de un referente</vt:lpstr>
      <vt:lpstr>PowerPoint Presentation</vt:lpstr>
      <vt:lpstr>Diagnóstico</vt:lpstr>
      <vt:lpstr>Programa</vt:lpstr>
      <vt:lpstr>    Condiciones</vt:lpstr>
      <vt:lpstr>Evaluación</vt:lpstr>
      <vt:lpstr>“Jugar el juego completo”</vt:lpstr>
      <vt:lpstr>Muestras – Concurso Proyectos</vt:lpstr>
      <vt:lpstr>PowerPoint Presentation</vt:lpstr>
      <vt:lpstr>PowerPoint Presentation</vt:lpstr>
      <vt:lpstr>Taller</vt:lpstr>
      <vt:lpstr>BIBLIOGRAFÍA</vt:lpstr>
      <vt:lpstr>BIBLIOGRAFÍA</vt:lpstr>
      <vt:lpstr> ¡GRACIAS!</vt:lpstr>
      <vt:lpstr>Evaluación de la sala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Planificar para desarrollar la competencia científica</dc:title>
  <dc:creator>Daisy</dc:creator>
  <cp:lastModifiedBy>Daisy</cp:lastModifiedBy>
  <cp:revision>22</cp:revision>
  <dcterms:created xsi:type="dcterms:W3CDTF">2017-02-04T15:23:59Z</dcterms:created>
  <dcterms:modified xsi:type="dcterms:W3CDTF">2017-03-01T10:00:24Z</dcterms:modified>
</cp:coreProperties>
</file>