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5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nuel Nieto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2-07T12:18:52.266" idx="1">
    <p:pos x="6000" y="0"/>
    <p:text>Mas allá del tiempo dedicado a recolectar lo que los docentes consideren acerca de Expectativas de Logro y Competencias me parece necesario una conceptualización final por parte nuestra. Elegí esta pero podría ser otra si les parece mejor.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244673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2" name="Shape 2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8" name="Shape 28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0" name="Shape 3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2" name="Shape 3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666666"/>
              </a:solidFill>
            </a:endParaRPr>
          </a:p>
        </p:txBody>
      </p:sp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lt2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" name="Shape 22"/>
          <p:cNvSpPr/>
          <p:nvPr/>
        </p:nvSpPr>
        <p:spPr>
          <a:xfrm>
            <a:off x="8991600" y="3047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" name="Shape 23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0" y="0"/>
            <a:ext cx="9144000" cy="25145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" name="Shape 25"/>
          <p:cNvSpPr/>
          <p:nvPr/>
        </p:nvSpPr>
        <p:spPr>
          <a:xfrm>
            <a:off x="146304" y="6391655"/>
            <a:ext cx="8833103" cy="3095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ctr" rtl="0">
              <a:spcBef>
                <a:spcPts val="440"/>
              </a:spcBef>
              <a:buClr>
                <a:schemeClr val="accent2"/>
              </a:buClr>
              <a:buFont typeface="Noto Sans Symbols"/>
              <a:buNone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ctr" rtl="0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ctr" rtl="0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ctr" rtl="0">
              <a:spcBef>
                <a:spcPts val="360"/>
              </a:spcBef>
              <a:buClr>
                <a:schemeClr val="accent5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ctr" rtl="0">
              <a:spcBef>
                <a:spcPts val="360"/>
              </a:spcBef>
              <a:buClr>
                <a:schemeClr val="accent6"/>
              </a:buClr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ctr" rtl="0">
              <a:spcBef>
                <a:spcPts val="320"/>
              </a:spcBef>
              <a:buClr>
                <a:srgbClr val="B75640"/>
              </a:buClr>
              <a:buFont typeface="Georgia"/>
              <a:buNone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ctr" rtl="0">
              <a:spcBef>
                <a:spcPts val="320"/>
              </a:spcBef>
              <a:buClr>
                <a:srgbClr val="7A6B62"/>
              </a:buClr>
              <a:buFont typeface="Georgia"/>
              <a:buNone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ctr" rtl="0">
              <a:spcBef>
                <a:spcPts val="280"/>
              </a:spcBef>
              <a:buClr>
                <a:srgbClr val="B29D00"/>
              </a:buClr>
              <a:buFont typeface="Georgia"/>
              <a:buNone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155447" y="2420111"/>
            <a:ext cx="8833103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30" name="Shape 30"/>
          <p:cNvSpPr/>
          <p:nvPr/>
        </p:nvSpPr>
        <p:spPr>
          <a:xfrm>
            <a:off x="152400" y="152400"/>
            <a:ext cx="8833103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" name="Shape 31"/>
          <p:cNvSpPr/>
          <p:nvPr/>
        </p:nvSpPr>
        <p:spPr>
          <a:xfrm>
            <a:off x="4267200" y="2115311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" name="Shape 32"/>
          <p:cNvSpPr/>
          <p:nvPr/>
        </p:nvSpPr>
        <p:spPr>
          <a:xfrm>
            <a:off x="4361687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accent1"/>
              </a:buClr>
              <a:buFont typeface="Georgia"/>
              <a:buNone/>
              <a:defRPr sz="4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bg>
      <p:bgPr>
        <a:solidFill>
          <a:schemeClr val="lt2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7A9798"/>
              </a:buClr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 rot="5400000">
            <a:off x="2269236" y="-443483"/>
            <a:ext cx="4599431" cy="8534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28587" algn="l" rtl="0">
              <a:spcBef>
                <a:spcPts val="54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184150" algn="l" rtl="0">
              <a:spcBef>
                <a:spcPts val="440"/>
              </a:spcBef>
              <a:buClr>
                <a:schemeClr val="accent2"/>
              </a:buClr>
              <a:buSzPct val="7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4351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44780" algn="l" rtl="0">
              <a:spcBef>
                <a:spcPts val="400"/>
              </a:spcBef>
              <a:buClr>
                <a:schemeClr val="accent4"/>
              </a:buClr>
              <a:buSzPct val="7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bg>
      <p:bgPr>
        <a:solidFill>
          <a:schemeClr val="lt2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5" name="Shape 145"/>
          <p:cNvSpPr/>
          <p:nvPr/>
        </p:nvSpPr>
        <p:spPr>
          <a:xfrm>
            <a:off x="7010400" y="0"/>
            <a:ext cx="21335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6" name="Shape 146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7" name="Shape 147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8" name="Shape 148"/>
          <p:cNvSpPr/>
          <p:nvPr/>
        </p:nvSpPr>
        <p:spPr>
          <a:xfrm>
            <a:off x="146304" y="6391655"/>
            <a:ext cx="8833103" cy="3095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9" name="Shape 149"/>
          <p:cNvSpPr/>
          <p:nvPr/>
        </p:nvSpPr>
        <p:spPr>
          <a:xfrm>
            <a:off x="152400" y="155447"/>
            <a:ext cx="8833103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50" name="Shape 150"/>
          <p:cNvCxnSpPr/>
          <p:nvPr/>
        </p:nvCxnSpPr>
        <p:spPr>
          <a:xfrm rot="5400000">
            <a:off x="4021835" y="3278124"/>
            <a:ext cx="6245352" cy="0"/>
          </a:xfrm>
          <a:prstGeom prst="straightConnector1">
            <a:avLst/>
          </a:prstGeom>
          <a:noFill/>
          <a:ln w="9525" cap="flat" cmpd="sng">
            <a:solidFill>
              <a:srgbClr val="7A9798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51" name="Shape 151"/>
          <p:cNvSpPr/>
          <p:nvPr/>
        </p:nvSpPr>
        <p:spPr>
          <a:xfrm>
            <a:off x="6839711" y="2925763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2" name="Shape 152"/>
          <p:cNvSpPr/>
          <p:nvPr/>
        </p:nvSpPr>
        <p:spPr>
          <a:xfrm>
            <a:off x="6934200" y="302025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3" name="Shape 153"/>
          <p:cNvSpPr txBox="1">
            <a:spLocks noGrp="1"/>
          </p:cNvSpPr>
          <p:nvPr>
            <p:ph type="sldNum" idx="12"/>
          </p:nvPr>
        </p:nvSpPr>
        <p:spPr>
          <a:xfrm>
            <a:off x="6915911" y="3009900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 rot="5400000">
            <a:off x="670716" y="-61117"/>
            <a:ext cx="5821365" cy="655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28587" algn="l" rtl="0">
              <a:spcBef>
                <a:spcPts val="54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184150" algn="l" rtl="0">
              <a:spcBef>
                <a:spcPts val="440"/>
              </a:spcBef>
              <a:buClr>
                <a:schemeClr val="accent2"/>
              </a:buClr>
              <a:buSzPct val="7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4351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44780" algn="l" rtl="0">
              <a:spcBef>
                <a:spcPts val="400"/>
              </a:spcBef>
              <a:buClr>
                <a:schemeClr val="accent4"/>
              </a:buClr>
              <a:buSzPct val="7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 rot="5400000">
            <a:off x="5189537" y="2506663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7A9798"/>
              </a:buClr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bg>
      <p:bgPr>
        <a:solidFill>
          <a:srgbClr val="FFFFFF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55A6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60" name="Shape 160"/>
          <p:cNvCxnSpPr/>
          <p:nvPr/>
        </p:nvCxnSpPr>
        <p:spPr>
          <a:xfrm rot="10800000">
            <a:off x="2152475" y="3511000"/>
            <a:ext cx="48198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2093075" y="779233"/>
            <a:ext cx="4948200" cy="2514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4000" b="1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4000" b="1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4000" b="1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4000" b="1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4000" b="1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4000" b="1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4000" b="1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4000" b="1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40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2093075" y="3779766"/>
            <a:ext cx="4938600" cy="207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400">
                <a:solidFill>
                  <a:srgbClr val="FFFFFF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200">
                <a:solidFill>
                  <a:srgbClr val="FFFFFF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200">
                <a:solidFill>
                  <a:srgbClr val="FFFFFF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200">
                <a:solidFill>
                  <a:srgbClr val="FFFFFF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200">
                <a:solidFill>
                  <a:srgbClr val="FFFFFF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200">
                <a:solidFill>
                  <a:srgbClr val="FFFFFF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200">
                <a:solidFill>
                  <a:srgbClr val="FFFFFF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200">
                <a:solidFill>
                  <a:srgbClr val="FFFFFF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</p:spPr>
        <p:txBody>
          <a:bodyPr lIns="45700" tIns="45700" rIns="45700" bIns="45700" anchor="ctr" anchorCtr="0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>
                <a:solidFill>
                  <a:srgbClr val="FFFFFF"/>
                </a:solidFill>
              </a:rPr>
              <a:t>‹#›</a:t>
            </a:fld>
            <a:endParaRPr lang="en-US" sz="100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7A9798"/>
              </a:buClr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4361687" y="1026371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28587" algn="l" rtl="0">
              <a:spcBef>
                <a:spcPts val="54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184150" algn="l" rtl="0">
              <a:spcBef>
                <a:spcPts val="440"/>
              </a:spcBef>
              <a:buClr>
                <a:schemeClr val="accent2"/>
              </a:buClr>
              <a:buSzPct val="7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4351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44780" algn="l" rtl="0">
              <a:spcBef>
                <a:spcPts val="400"/>
              </a:spcBef>
              <a:buClr>
                <a:schemeClr val="accent4"/>
              </a:buClr>
              <a:buSzPct val="7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lt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3" name="Shape 43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4" name="Shape 44"/>
          <p:cNvSpPr/>
          <p:nvPr/>
        </p:nvSpPr>
        <p:spPr>
          <a:xfrm>
            <a:off x="0" y="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5" name="Shape 45"/>
          <p:cNvSpPr/>
          <p:nvPr/>
        </p:nvSpPr>
        <p:spPr>
          <a:xfrm>
            <a:off x="8991600" y="1905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6" name="Shape 46"/>
          <p:cNvSpPr/>
          <p:nvPr/>
        </p:nvSpPr>
        <p:spPr>
          <a:xfrm>
            <a:off x="152400" y="2286000"/>
            <a:ext cx="8833103" cy="3047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7" name="Shape 47"/>
          <p:cNvSpPr/>
          <p:nvPr/>
        </p:nvSpPr>
        <p:spPr>
          <a:xfrm>
            <a:off x="155447" y="142352"/>
            <a:ext cx="8833103" cy="21396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1368425" y="2743200"/>
            <a:ext cx="6480174" cy="1673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281940" algn="l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238760" algn="l" rtl="0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233680" algn="l" rtl="0">
              <a:spcBef>
                <a:spcPts val="280"/>
              </a:spcBef>
              <a:buClr>
                <a:schemeClr val="accent4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228600" algn="l" rtl="0">
              <a:spcBef>
                <a:spcPts val="280"/>
              </a:spcBef>
              <a:buClr>
                <a:schemeClr val="accent5"/>
              </a:buClr>
              <a:buFont typeface="Georgia"/>
              <a:buNone/>
              <a:defRPr sz="14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9" name="Shape 49"/>
          <p:cNvSpPr/>
          <p:nvPr/>
        </p:nvSpPr>
        <p:spPr>
          <a:xfrm>
            <a:off x="146304" y="6391655"/>
            <a:ext cx="8833103" cy="3095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0" name="Shape 50"/>
          <p:cNvSpPr/>
          <p:nvPr/>
        </p:nvSpPr>
        <p:spPr>
          <a:xfrm>
            <a:off x="152400" y="152400"/>
            <a:ext cx="8833103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cxnSp>
        <p:nvCxnSpPr>
          <p:cNvPr id="53" name="Shape 53"/>
          <p:cNvCxnSpPr/>
          <p:nvPr/>
        </p:nvCxnSpPr>
        <p:spPr>
          <a:xfrm>
            <a:off x="152400" y="2438400"/>
            <a:ext cx="8833103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54" name="Shape 54"/>
          <p:cNvSpPr/>
          <p:nvPr/>
        </p:nvSpPr>
        <p:spPr>
          <a:xfrm>
            <a:off x="4267200" y="2115311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Shape 55"/>
          <p:cNvSpPr/>
          <p:nvPr/>
        </p:nvSpPr>
        <p:spPr>
          <a:xfrm>
            <a:off x="4361687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722312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FFFFFF"/>
              </a:buClr>
              <a:buFont typeface="Georgia"/>
              <a:buNone/>
              <a:defRPr sz="42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bg>
      <p:bgPr>
        <a:solidFill>
          <a:schemeClr val="lt2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7A9798"/>
              </a:buClr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5791200" y="6409944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63" name="Shape 63"/>
          <p:cNvCxnSpPr/>
          <p:nvPr/>
        </p:nvCxnSpPr>
        <p:spPr>
          <a:xfrm rot="10800000" flipH="1">
            <a:off x="4563080" y="1575652"/>
            <a:ext cx="8920" cy="4819556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301752" y="1371600"/>
            <a:ext cx="4038599" cy="4681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39382" algn="l" rtl="0">
              <a:spcBef>
                <a:spcPts val="50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5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184150" algn="l" rtl="0">
              <a:spcBef>
                <a:spcPts val="440"/>
              </a:spcBef>
              <a:buClr>
                <a:schemeClr val="accent2"/>
              </a:buClr>
              <a:buSzPct val="7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4351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44780" algn="l" rtl="0">
              <a:spcBef>
                <a:spcPts val="400"/>
              </a:spcBef>
              <a:buClr>
                <a:schemeClr val="accent4"/>
              </a:buClr>
              <a:buSzPct val="7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800600" y="1371600"/>
            <a:ext cx="4038599" cy="4681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39382" algn="l" rtl="0">
              <a:spcBef>
                <a:spcPts val="50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5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184150" algn="l" rtl="0">
              <a:spcBef>
                <a:spcPts val="440"/>
              </a:spcBef>
              <a:buClr>
                <a:schemeClr val="accent2"/>
              </a:buClr>
              <a:buSzPct val="7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4351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44780" algn="l" rtl="0">
              <a:spcBef>
                <a:spcPts val="400"/>
              </a:spcBef>
              <a:buClr>
                <a:schemeClr val="accent4"/>
              </a:buClr>
              <a:buSzPct val="7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bg>
      <p:bgPr>
        <a:solidFill>
          <a:schemeClr val="lt2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Shape 67"/>
          <p:cNvCxnSpPr/>
          <p:nvPr/>
        </p:nvCxnSpPr>
        <p:spPr>
          <a:xfrm rot="10800000">
            <a:off x="4572000" y="2200274"/>
            <a:ext cx="0" cy="4187952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68" name="Shape 68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9" name="Shape 69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0" name="Shape 70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1" name="Shape 71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2" name="Shape 72"/>
          <p:cNvSpPr/>
          <p:nvPr/>
        </p:nvSpPr>
        <p:spPr>
          <a:xfrm>
            <a:off x="152400" y="1371600"/>
            <a:ext cx="8833103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3" name="Shape 73"/>
          <p:cNvSpPr/>
          <p:nvPr/>
        </p:nvSpPr>
        <p:spPr>
          <a:xfrm>
            <a:off x="145922" y="6391655"/>
            <a:ext cx="8833103" cy="3108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4040187" cy="732974"/>
          </a:xfrm>
          <a:prstGeom prst="rect">
            <a:avLst/>
          </a:prstGeom>
          <a:noFill/>
          <a:ln>
            <a:noFill/>
          </a:ln>
          <a:effectLst>
            <a:outerShdw blurRad="50799" dist="25400" dir="5400000" rotWithShape="0">
              <a:srgbClr val="000000">
                <a:alpha val="34901"/>
              </a:srgbClr>
            </a:outerShdw>
          </a:effectLst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40"/>
              </a:spcBef>
              <a:buClr>
                <a:schemeClr val="accent1"/>
              </a:buClr>
              <a:buFont typeface="Noto Sans Symbols"/>
              <a:buNone/>
              <a:defRPr sz="2200" b="1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281940" algn="l" rtl="0">
              <a:spcBef>
                <a:spcPts val="400"/>
              </a:spcBef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238760" algn="l" rtl="0">
              <a:spcBef>
                <a:spcPts val="360"/>
              </a:spcBef>
              <a:buClr>
                <a:schemeClr val="accent3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233680" algn="l" rtl="0"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228600" algn="l" rtl="0">
              <a:spcBef>
                <a:spcPts val="320"/>
              </a:spcBef>
              <a:buClr>
                <a:schemeClr val="accent5"/>
              </a:buClr>
              <a:buFont typeface="Georgia"/>
              <a:buNone/>
              <a:defRPr sz="16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2"/>
          </p:nvPr>
        </p:nvSpPr>
        <p:spPr>
          <a:xfrm>
            <a:off x="4791330" y="1524000"/>
            <a:ext cx="4041774" cy="731519"/>
          </a:xfrm>
          <a:prstGeom prst="rect">
            <a:avLst/>
          </a:prstGeom>
          <a:noFill/>
          <a:ln>
            <a:noFill/>
          </a:ln>
          <a:effectLst>
            <a:outerShdw blurRad="50799" dist="25400" dir="5400000" rotWithShape="0">
              <a:srgbClr val="000000">
                <a:alpha val="34901"/>
              </a:srgbClr>
            </a:outerShdw>
          </a:effectLst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40"/>
              </a:spcBef>
              <a:buClr>
                <a:schemeClr val="accent1"/>
              </a:buClr>
              <a:buFont typeface="Noto Sans Symbols"/>
              <a:buNone/>
              <a:defRPr sz="2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281940" algn="l" rtl="0">
              <a:spcBef>
                <a:spcPts val="400"/>
              </a:spcBef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238760" algn="l" rtl="0">
              <a:spcBef>
                <a:spcPts val="360"/>
              </a:spcBef>
              <a:buClr>
                <a:schemeClr val="accent3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233680" algn="l" rtl="0"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228600" algn="l" rtl="0">
              <a:spcBef>
                <a:spcPts val="320"/>
              </a:spcBef>
              <a:buClr>
                <a:schemeClr val="accent5"/>
              </a:buClr>
              <a:buFont typeface="Georgia"/>
              <a:buNone/>
              <a:defRPr sz="16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04800" y="6409944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cxnSp>
        <p:nvCxnSpPr>
          <p:cNvPr id="78" name="Shape 78"/>
          <p:cNvCxnSpPr/>
          <p:nvPr/>
        </p:nvCxnSpPr>
        <p:spPr>
          <a:xfrm>
            <a:off x="152400" y="1280159"/>
            <a:ext cx="8833103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79" name="Shape 79"/>
          <p:cNvSpPr/>
          <p:nvPr/>
        </p:nvSpPr>
        <p:spPr>
          <a:xfrm>
            <a:off x="152400" y="155447"/>
            <a:ext cx="8833103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0" name="Shape 80"/>
          <p:cNvSpPr txBox="1">
            <a:spLocks noGrp="1"/>
          </p:cNvSpPr>
          <p:nvPr>
            <p:ph type="body" idx="3"/>
          </p:nvPr>
        </p:nvSpPr>
        <p:spPr>
          <a:xfrm>
            <a:off x="301752" y="2471383"/>
            <a:ext cx="4041648" cy="38184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28587" algn="l" rtl="0">
              <a:spcBef>
                <a:spcPts val="54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184150" algn="l" rtl="0">
              <a:spcBef>
                <a:spcPts val="440"/>
              </a:spcBef>
              <a:buClr>
                <a:schemeClr val="accent2"/>
              </a:buClr>
              <a:buSzPct val="7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4351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44780" algn="l" rtl="0">
              <a:spcBef>
                <a:spcPts val="400"/>
              </a:spcBef>
              <a:buClr>
                <a:schemeClr val="accent4"/>
              </a:buClr>
              <a:buSzPct val="7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4"/>
          </p:nvPr>
        </p:nvSpPr>
        <p:spPr>
          <a:xfrm>
            <a:off x="4800600" y="2471383"/>
            <a:ext cx="4038599" cy="38221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28587" algn="l" rtl="0">
              <a:spcBef>
                <a:spcPts val="54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184150" algn="l" rtl="0">
              <a:spcBef>
                <a:spcPts val="440"/>
              </a:spcBef>
              <a:buClr>
                <a:schemeClr val="accent2"/>
              </a:buClr>
              <a:buSzPct val="7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4351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44780" algn="l" rtl="0">
              <a:spcBef>
                <a:spcPts val="400"/>
              </a:spcBef>
              <a:buClr>
                <a:schemeClr val="accent4"/>
              </a:buClr>
              <a:buSzPct val="7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2" name="Shape 82"/>
          <p:cNvSpPr/>
          <p:nvPr/>
        </p:nvSpPr>
        <p:spPr>
          <a:xfrm>
            <a:off x="4267200" y="956036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3" name="Shape 83"/>
          <p:cNvSpPr/>
          <p:nvPr/>
        </p:nvSpPr>
        <p:spPr>
          <a:xfrm>
            <a:off x="4361687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4343400" y="1042416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7A9798"/>
              </a:buClr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7A9798"/>
              </a:buClr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4343400" y="1036020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5" name="Shape 95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6" name="Shape 96"/>
          <p:cNvSpPr/>
          <p:nvPr/>
        </p:nvSpPr>
        <p:spPr>
          <a:xfrm>
            <a:off x="146304" y="6391655"/>
            <a:ext cx="8833103" cy="3095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/>
          <p:nvPr/>
        </p:nvSpPr>
        <p:spPr>
          <a:xfrm>
            <a:off x="152400" y="158495"/>
            <a:ext cx="8833103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4267200" y="6324600"/>
            <a:ext cx="609599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bg>
      <p:bgPr>
        <a:solidFill>
          <a:schemeClr val="lt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/>
        </p:nvSpPr>
        <p:spPr>
          <a:xfrm>
            <a:off x="152400" y="152400"/>
            <a:ext cx="8833103" cy="3047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3" name="Shape 103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4" name="Shape 104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5" name="Shape 105"/>
          <p:cNvSpPr/>
          <p:nvPr/>
        </p:nvSpPr>
        <p:spPr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7" name="Shape 107"/>
          <p:cNvSpPr/>
          <p:nvPr/>
        </p:nvSpPr>
        <p:spPr>
          <a:xfrm>
            <a:off x="152400" y="609600"/>
            <a:ext cx="2743199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81000" y="914400"/>
            <a:ext cx="23622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FFFFF"/>
              </a:buClr>
              <a:buFont typeface="Georgia"/>
              <a:buNone/>
              <a:defRPr sz="2200" b="1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81000" y="1981200"/>
            <a:ext cx="2362200" cy="4144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20"/>
              </a:spcBef>
              <a:spcAft>
                <a:spcPts val="100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281940" algn="l" rtl="0">
              <a:spcBef>
                <a:spcPts val="240"/>
              </a:spcBef>
              <a:buClr>
                <a:schemeClr val="accent2"/>
              </a:buClr>
              <a:buFont typeface="Noto Sans Symbols"/>
              <a:buNone/>
              <a:defRPr sz="1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238760" algn="l" rtl="0">
              <a:spcBef>
                <a:spcPts val="200"/>
              </a:spcBef>
              <a:buClr>
                <a:schemeClr val="accent3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233680" algn="l" rtl="0">
              <a:spcBef>
                <a:spcPts val="180"/>
              </a:spcBef>
              <a:buClr>
                <a:schemeClr val="accent4"/>
              </a:buClr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228600" algn="l" rtl="0">
              <a:spcBef>
                <a:spcPts val="180"/>
              </a:spcBef>
              <a:buClr>
                <a:schemeClr val="accent5"/>
              </a:buClr>
              <a:buFont typeface="Georgia"/>
              <a:buNone/>
              <a:defRPr sz="9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10" name="Shape 110"/>
          <p:cNvSpPr/>
          <p:nvPr/>
        </p:nvSpPr>
        <p:spPr>
          <a:xfrm>
            <a:off x="152400" y="152400"/>
            <a:ext cx="8833103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11" name="Shape 111"/>
          <p:cNvCxnSpPr/>
          <p:nvPr/>
        </p:nvCxnSpPr>
        <p:spPr>
          <a:xfrm>
            <a:off x="152400" y="533400"/>
            <a:ext cx="8833103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12" name="Shape 112"/>
          <p:cNvSpPr txBox="1">
            <a:spLocks noGrp="1"/>
          </p:cNvSpPr>
          <p:nvPr>
            <p:ph type="body" idx="2"/>
          </p:nvPr>
        </p:nvSpPr>
        <p:spPr>
          <a:xfrm>
            <a:off x="3124200" y="685800"/>
            <a:ext cx="5638800" cy="54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28587" algn="l" rtl="0">
              <a:spcBef>
                <a:spcPts val="54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184150" algn="l" rtl="0">
              <a:spcBef>
                <a:spcPts val="440"/>
              </a:spcBef>
              <a:buClr>
                <a:schemeClr val="accent2"/>
              </a:buClr>
              <a:buSzPct val="7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4351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44780" algn="l" rtl="0">
              <a:spcBef>
                <a:spcPts val="400"/>
              </a:spcBef>
              <a:buClr>
                <a:schemeClr val="accent4"/>
              </a:buClr>
              <a:buSzPct val="7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13" name="Shape 113"/>
          <p:cNvSpPr/>
          <p:nvPr/>
        </p:nvSpPr>
        <p:spPr>
          <a:xfrm>
            <a:off x="1295400" y="228600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4" name="Shape 114"/>
          <p:cNvSpPr/>
          <p:nvPr/>
        </p:nvSpPr>
        <p:spPr>
          <a:xfrm>
            <a:off x="1389887" y="323087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1371600" y="312737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6" name="Shape 116"/>
          <p:cNvSpPr/>
          <p:nvPr/>
        </p:nvSpPr>
        <p:spPr>
          <a:xfrm>
            <a:off x="149352" y="6388385"/>
            <a:ext cx="8833103" cy="3095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38328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Shape 120"/>
          <p:cNvCxnSpPr/>
          <p:nvPr/>
        </p:nvCxnSpPr>
        <p:spPr>
          <a:xfrm>
            <a:off x="152400" y="533400"/>
            <a:ext cx="8833103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21" name="Shape 121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3" name="Shape 123"/>
          <p:cNvSpPr/>
          <p:nvPr/>
        </p:nvSpPr>
        <p:spPr>
          <a:xfrm>
            <a:off x="0" y="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4" name="Shape 124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5" name="Shape 125"/>
          <p:cNvSpPr/>
          <p:nvPr/>
        </p:nvSpPr>
        <p:spPr>
          <a:xfrm>
            <a:off x="152400" y="152400"/>
            <a:ext cx="8833103" cy="301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6" name="Shape 126"/>
          <p:cNvSpPr/>
          <p:nvPr/>
        </p:nvSpPr>
        <p:spPr>
          <a:xfrm>
            <a:off x="152400" y="609600"/>
            <a:ext cx="2743199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7" name="Shape 127"/>
          <p:cNvSpPr/>
          <p:nvPr/>
        </p:nvSpPr>
        <p:spPr>
          <a:xfrm>
            <a:off x="152400" y="155447"/>
            <a:ext cx="8833103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8" name="Shape 128"/>
          <p:cNvSpPr/>
          <p:nvPr/>
        </p:nvSpPr>
        <p:spPr>
          <a:xfrm>
            <a:off x="1295400" y="228600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9" name="Shape 129"/>
          <p:cNvSpPr/>
          <p:nvPr/>
        </p:nvSpPr>
        <p:spPr>
          <a:xfrm>
            <a:off x="1389887" y="323087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0" name="Shape 130"/>
          <p:cNvSpPr txBox="1">
            <a:spLocks noGrp="1"/>
          </p:cNvSpPr>
          <p:nvPr>
            <p:ph type="sldNum" idx="12"/>
          </p:nvPr>
        </p:nvSpPr>
        <p:spPr>
          <a:xfrm>
            <a:off x="1371600" y="312737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3000375" y="5029200"/>
            <a:ext cx="58674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Georgia"/>
              <a:buNone/>
              <a:defRPr sz="24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2" name="Shape 132"/>
          <p:cNvSpPr>
            <a:spLocks noGrp="1"/>
          </p:cNvSpPr>
          <p:nvPr>
            <p:ph type="pic" idx="2"/>
          </p:nvPr>
        </p:nvSpPr>
        <p:spPr>
          <a:xfrm>
            <a:off x="3000375" y="609600"/>
            <a:ext cx="5867400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accent1"/>
              </a:buClr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184150" algn="l" rtl="0">
              <a:spcBef>
                <a:spcPts val="440"/>
              </a:spcBef>
              <a:buClr>
                <a:schemeClr val="accent2"/>
              </a:buClr>
              <a:buSzPct val="7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4351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44780" algn="l" rtl="0">
              <a:spcBef>
                <a:spcPts val="400"/>
              </a:spcBef>
              <a:buClr>
                <a:schemeClr val="accent4"/>
              </a:buClr>
              <a:buSzPct val="7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2438399" cy="525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20"/>
              </a:spcBef>
              <a:spcAft>
                <a:spcPts val="100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228600" algn="l" rtl="0">
              <a:spcBef>
                <a:spcPts val="240"/>
              </a:spcBef>
              <a:buClr>
                <a:schemeClr val="accent2"/>
              </a:buClr>
              <a:buSzPct val="70000"/>
              <a:buFont typeface="Noto Sans Symbols"/>
              <a:buChar char="○"/>
              <a:defRPr sz="1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91135" algn="l" rtl="0">
              <a:spcBef>
                <a:spcPts val="200"/>
              </a:spcBef>
              <a:buClr>
                <a:schemeClr val="accent3"/>
              </a:buClr>
              <a:buSzPct val="75000"/>
              <a:buFont typeface="Noto Sans Symbols"/>
              <a:buChar char="•"/>
              <a:defRPr sz="1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93675" algn="l" rtl="0">
              <a:spcBef>
                <a:spcPts val="180"/>
              </a:spcBef>
              <a:buClr>
                <a:schemeClr val="accent4"/>
              </a:buClr>
              <a:buSzPct val="70000"/>
              <a:buFont typeface="Noto Sans Symbols"/>
              <a:buChar char="•"/>
              <a:defRPr sz="9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71450" algn="l" rtl="0">
              <a:spcBef>
                <a:spcPts val="180"/>
              </a:spcBef>
              <a:buClr>
                <a:schemeClr val="accent5"/>
              </a:buClr>
              <a:buSzPct val="100000"/>
              <a:buFont typeface="Georgia"/>
              <a:buChar char="•"/>
              <a:defRPr sz="9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149352" y="6388385"/>
            <a:ext cx="8833103" cy="3095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5" name="Shape 135"/>
          <p:cNvSpPr txBox="1">
            <a:spLocks noGrp="1"/>
          </p:cNvSpPr>
          <p:nvPr>
            <p:ph type="dt" idx="10"/>
          </p:nvPr>
        </p:nvSpPr>
        <p:spPr>
          <a:xfrm>
            <a:off x="5788151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584447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" name="Shape 7"/>
          <p:cNvSpPr/>
          <p:nvPr/>
        </p:nvSpPr>
        <p:spPr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" name="Shape 8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" name="Shape 9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149352" y="6388385"/>
            <a:ext cx="8833103" cy="3095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" name="Shape 13"/>
          <p:cNvSpPr/>
          <p:nvPr/>
        </p:nvSpPr>
        <p:spPr>
          <a:xfrm>
            <a:off x="152400" y="155447"/>
            <a:ext cx="8833103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4" name="Shape 14"/>
          <p:cNvCxnSpPr/>
          <p:nvPr/>
        </p:nvCxnSpPr>
        <p:spPr>
          <a:xfrm>
            <a:off x="152400" y="1276742"/>
            <a:ext cx="8833103" cy="0"/>
          </a:xfrm>
          <a:prstGeom prst="straightConnector1">
            <a:avLst/>
          </a:prstGeom>
          <a:noFill/>
          <a:ln w="9525" cap="flat" cmpd="sng">
            <a:solidFill>
              <a:srgbClr val="7A9798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/>
          <p:nvPr/>
        </p:nvSpPr>
        <p:spPr>
          <a:xfrm>
            <a:off x="4267200" y="956036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4361687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u="non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7A9798"/>
              </a:buClr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8534399" cy="45994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28587" algn="l" rtl="0">
              <a:spcBef>
                <a:spcPts val="54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184150" algn="l" rtl="0">
              <a:spcBef>
                <a:spcPts val="440"/>
              </a:spcBef>
              <a:buClr>
                <a:schemeClr val="accent2"/>
              </a:buClr>
              <a:buSzPct val="7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4351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44780" algn="l" rtl="0">
              <a:spcBef>
                <a:spcPts val="400"/>
              </a:spcBef>
              <a:buClr>
                <a:schemeClr val="accent4"/>
              </a:buClr>
              <a:buSzPct val="7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0B8qYLACAk1nOdnRRT3hCTHp1elU/view?usp=drive_web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mailto:efioreuy@gmail.com" TargetMode="External"/><Relationship Id="rId3" Type="http://schemas.openxmlformats.org/officeDocument/2006/relationships/hyperlink" Target="mailto:daisyimbertromero@gmail.com" TargetMode="External"/><Relationship Id="rId7" Type="http://schemas.openxmlformats.org/officeDocument/2006/relationships/hyperlink" Target="mailto:inspeccion.informatica.ces@gmail.co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nspquimica@gmail.com" TargetMode="External"/><Relationship Id="rId5" Type="http://schemas.openxmlformats.org/officeDocument/2006/relationships/hyperlink" Target="mailto:inspfisica@gmail.com" TargetMode="External"/><Relationship Id="rId4" Type="http://schemas.openxmlformats.org/officeDocument/2006/relationships/hyperlink" Target="mailto:inspeccionastronomia@gmail.com" TargetMode="External"/><Relationship Id="rId9" Type="http://schemas.openxmlformats.org/officeDocument/2006/relationships/hyperlink" Target="mailto:inspeccionmatematica@gmail.com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forms/ln7AzNaVBkZTHoC72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subTitle" idx="1"/>
          </p:nvPr>
        </p:nvSpPr>
        <p:spPr>
          <a:xfrm>
            <a:off x="563450" y="3912600"/>
            <a:ext cx="7675800" cy="2203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400" b="1" i="0" u="none" strike="noStrike" cap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ASTRONOMÍA  – BIOLOGÍA  – FÍSICA</a:t>
            </a:r>
            <a:r>
              <a:rPr lang="en-US" sz="24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r>
              <a:rPr lang="en-US" sz="2400" b="1" i="0" u="none" strike="noStrike" cap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INFORMÁTICA  </a:t>
            </a:r>
            <a:r>
              <a:rPr lang="en-US" sz="24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–  </a:t>
            </a:r>
            <a:r>
              <a:rPr lang="en-US" sz="2400" b="1" i="0" u="none" strike="noStrike" cap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MATEMÁTICA  – QUÍMICA</a:t>
            </a:r>
          </a:p>
          <a:p>
            <a:pPr marL="0" marR="0" lvl="0" indent="0" algn="ctr" rtl="0">
              <a:spcBef>
                <a:spcPts val="32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endParaRPr sz="2400"/>
          </a:p>
          <a:p>
            <a:pPr marL="0" marR="0" lvl="0" indent="0" algn="ctr" rtl="0">
              <a:spcBef>
                <a:spcPts val="32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400" b="1" i="0" u="none" strike="noStrike" cap="none">
                <a:solidFill>
                  <a:srgbClr val="741B47"/>
                </a:solidFill>
                <a:latin typeface="Comic Sans MS"/>
                <a:ea typeface="Comic Sans MS"/>
                <a:cs typeface="Comic Sans MS"/>
                <a:sym typeface="Comic Sans MS"/>
              </a:rPr>
              <a:t>FEBRERO    2017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ctrTitle"/>
          </p:nvPr>
        </p:nvSpPr>
        <p:spPr>
          <a:xfrm>
            <a:off x="289775" y="381000"/>
            <a:ext cx="8564400" cy="140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6000" b="1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Salas </a:t>
            </a:r>
            <a:r>
              <a:rPr lang="en-US" sz="6000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</a:t>
            </a:r>
            <a:r>
              <a:rPr lang="en-US" sz="6000" b="1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ector Ciencias</a:t>
            </a:r>
          </a:p>
        </p:txBody>
      </p:sp>
      <p:pic>
        <p:nvPicPr>
          <p:cNvPr id="170" name="Shape 170" descr="congreso Bs Aires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939500"/>
            <a:ext cx="2193575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Shape 171" descr="clase con proyección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93575" y="1916380"/>
            <a:ext cx="2510000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Shape 172" descr="clase de química.jp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92371" y="1916380"/>
            <a:ext cx="2400300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760" y="1939501"/>
            <a:ext cx="2160240" cy="1577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r>
              <a:rPr lang="en-US" sz="33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Evaluación </a:t>
            </a:r>
            <a:r>
              <a:rPr lang="en-US" b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para el</a:t>
            </a:r>
            <a:r>
              <a:rPr lang="en-US" sz="33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aprendizaje</a:t>
            </a:r>
          </a:p>
        </p:txBody>
      </p:sp>
      <p:grpSp>
        <p:nvGrpSpPr>
          <p:cNvPr id="244" name="Shape 244"/>
          <p:cNvGrpSpPr/>
          <p:nvPr/>
        </p:nvGrpSpPr>
        <p:grpSpPr>
          <a:xfrm>
            <a:off x="306064" y="1939075"/>
            <a:ext cx="8625334" cy="3320671"/>
            <a:chOff x="5747" y="861672"/>
            <a:chExt cx="8625334" cy="2848650"/>
          </a:xfrm>
        </p:grpSpPr>
        <p:sp>
          <p:nvSpPr>
            <p:cNvPr id="245" name="Shape 245"/>
            <p:cNvSpPr/>
            <p:nvPr/>
          </p:nvSpPr>
          <p:spPr>
            <a:xfrm>
              <a:off x="5756" y="861672"/>
              <a:ext cx="2902500" cy="1853100"/>
            </a:xfrm>
            <a:prstGeom prst="round2SameRect">
              <a:avLst>
                <a:gd name="adj1" fmla="val 8000"/>
                <a:gd name="adj2" fmla="val 0"/>
              </a:avLst>
            </a:prstGeom>
            <a:solidFill>
              <a:schemeClr val="lt1">
                <a:alpha val="89803"/>
              </a:schemeClr>
            </a:solidFill>
            <a:ln w="11425" cap="flat" cmpd="sng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457200" lvl="0" indent="-368300">
                <a:spcBef>
                  <a:spcPts val="0"/>
                </a:spcBef>
                <a:buSzPct val="100000"/>
                <a:buChar char="●"/>
              </a:pPr>
              <a:r>
                <a:rPr lang="en-US" sz="2200"/>
                <a:t>Varias propuestas</a:t>
              </a:r>
            </a:p>
            <a:p>
              <a:pPr marL="457200" lvl="0" indent="-368300" rtl="0">
                <a:spcBef>
                  <a:spcPts val="0"/>
                </a:spcBef>
                <a:buSzPct val="100000"/>
                <a:buChar char="●"/>
              </a:pPr>
              <a:r>
                <a:rPr lang="en-US" sz="2200"/>
                <a:t>Interdisciplinaria</a:t>
              </a:r>
            </a:p>
            <a:p>
              <a:pPr marL="457200" lvl="0" indent="-368300">
                <a:spcBef>
                  <a:spcPts val="0"/>
                </a:spcBef>
                <a:buSzPct val="100000"/>
                <a:buChar char="●"/>
              </a:pPr>
              <a:r>
                <a:rPr lang="en-US" sz="2200"/>
                <a:t>Competencia</a:t>
              </a:r>
            </a:p>
          </p:txBody>
        </p:sp>
        <p:sp>
          <p:nvSpPr>
            <p:cNvPr id="246" name="Shape 246"/>
            <p:cNvSpPr/>
            <p:nvPr/>
          </p:nvSpPr>
          <p:spPr>
            <a:xfrm>
              <a:off x="5747" y="2714852"/>
              <a:ext cx="2482558" cy="796865"/>
            </a:xfrm>
            <a:prstGeom prst="rect">
              <a:avLst/>
            </a:prstGeom>
            <a:solidFill>
              <a:schemeClr val="accent1"/>
            </a:solidFill>
            <a:ln w="11425" cap="flat" cmpd="sng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7" name="Shape 247"/>
            <p:cNvSpPr txBox="1"/>
            <p:nvPr/>
          </p:nvSpPr>
          <p:spPr>
            <a:xfrm>
              <a:off x="5747" y="2714852"/>
              <a:ext cx="1748281" cy="796865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0" rIns="30475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4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Diagnóstica</a:t>
              </a:r>
            </a:p>
          </p:txBody>
        </p:sp>
        <p:sp>
          <p:nvSpPr>
            <p:cNvPr id="248" name="Shape 248"/>
            <p:cNvSpPr/>
            <p:nvPr/>
          </p:nvSpPr>
          <p:spPr>
            <a:xfrm>
              <a:off x="1824257" y="2841427"/>
              <a:ext cx="868894" cy="868894"/>
            </a:xfrm>
            <a:prstGeom prst="ellipse">
              <a:avLst/>
            </a:prstGeom>
            <a:solidFill>
              <a:srgbClr val="ECD1CD">
                <a:alpha val="89803"/>
              </a:srgbClr>
            </a:solidFill>
            <a:ln w="11425" cap="flat" cmpd="sng">
              <a:solidFill>
                <a:srgbClr val="ECD1CD">
                  <a:alpha val="89803"/>
                </a:srgbClr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9" name="Shape 249"/>
            <p:cNvSpPr/>
            <p:nvPr/>
          </p:nvSpPr>
          <p:spPr>
            <a:xfrm>
              <a:off x="2908416" y="861675"/>
              <a:ext cx="2482558" cy="1853178"/>
            </a:xfrm>
            <a:prstGeom prst="round2SameRect">
              <a:avLst>
                <a:gd name="adj1" fmla="val 8000"/>
                <a:gd name="adj2" fmla="val 0"/>
              </a:avLst>
            </a:prstGeom>
            <a:solidFill>
              <a:schemeClr val="lt1">
                <a:alpha val="89803"/>
              </a:schemeClr>
            </a:solidFill>
            <a:ln w="11425" cap="flat" cmpd="sng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457200" lvl="0" indent="-368300">
                <a:spcBef>
                  <a:spcPts val="0"/>
                </a:spcBef>
                <a:buSzPct val="100000"/>
                <a:buChar char="●"/>
              </a:pPr>
              <a:r>
                <a:rPr lang="en-US" sz="2200"/>
                <a:t>Feedback sin calificación</a:t>
              </a:r>
            </a:p>
          </p:txBody>
        </p:sp>
        <p:sp>
          <p:nvSpPr>
            <p:cNvPr id="250" name="Shape 250"/>
            <p:cNvSpPr/>
            <p:nvPr/>
          </p:nvSpPr>
          <p:spPr>
            <a:xfrm>
              <a:off x="2908416" y="2714852"/>
              <a:ext cx="2482558" cy="796865"/>
            </a:xfrm>
            <a:prstGeom prst="rect">
              <a:avLst/>
            </a:prstGeom>
            <a:solidFill>
              <a:schemeClr val="accent1"/>
            </a:solidFill>
            <a:ln w="11425" cap="flat" cmpd="sng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1" name="Shape 251"/>
            <p:cNvSpPr txBox="1"/>
            <p:nvPr/>
          </p:nvSpPr>
          <p:spPr>
            <a:xfrm>
              <a:off x="2908416" y="2714852"/>
              <a:ext cx="1748281" cy="796865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0" rIns="30475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4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Formativa</a:t>
              </a:r>
            </a:p>
          </p:txBody>
        </p:sp>
        <p:sp>
          <p:nvSpPr>
            <p:cNvPr id="252" name="Shape 252"/>
            <p:cNvSpPr/>
            <p:nvPr/>
          </p:nvSpPr>
          <p:spPr>
            <a:xfrm>
              <a:off x="4726925" y="2841427"/>
              <a:ext cx="868894" cy="868894"/>
            </a:xfrm>
            <a:prstGeom prst="ellipse">
              <a:avLst/>
            </a:prstGeom>
            <a:solidFill>
              <a:srgbClr val="ECD1CD">
                <a:alpha val="89803"/>
              </a:srgbClr>
            </a:solidFill>
            <a:ln w="11425" cap="flat" cmpd="sng">
              <a:solidFill>
                <a:srgbClr val="ECD1CD">
                  <a:alpha val="89803"/>
                </a:srgbClr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3" name="Shape 253"/>
            <p:cNvSpPr/>
            <p:nvPr/>
          </p:nvSpPr>
          <p:spPr>
            <a:xfrm>
              <a:off x="5811081" y="861672"/>
              <a:ext cx="2819999" cy="1853100"/>
            </a:xfrm>
            <a:prstGeom prst="round2SameRect">
              <a:avLst>
                <a:gd name="adj1" fmla="val 8000"/>
                <a:gd name="adj2" fmla="val 0"/>
              </a:avLst>
            </a:prstGeom>
            <a:solidFill>
              <a:schemeClr val="lt1">
                <a:alpha val="89803"/>
              </a:schemeClr>
            </a:solidFill>
            <a:ln w="11425" cap="flat" cmpd="sng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457200" lvl="0" indent="-368300" rtl="0">
                <a:spcBef>
                  <a:spcPts val="0"/>
                </a:spcBef>
                <a:buSzPct val="100000"/>
                <a:buChar char="●"/>
              </a:pPr>
              <a:r>
                <a:rPr lang="en-US" sz="2200"/>
                <a:t>Autorregulación</a:t>
              </a:r>
            </a:p>
            <a:p>
              <a:pPr marL="457200" lvl="0" indent="-368300">
                <a:spcBef>
                  <a:spcPts val="0"/>
                </a:spcBef>
                <a:buSzPct val="100000"/>
                <a:buChar char="●"/>
              </a:pPr>
              <a:r>
                <a:rPr lang="en-US" sz="2200"/>
                <a:t>Metacognición</a:t>
              </a:r>
            </a:p>
            <a:p>
              <a:pPr marL="457200" lvl="0" indent="-368300">
                <a:spcBef>
                  <a:spcPts val="0"/>
                </a:spcBef>
                <a:buSzPct val="100000"/>
                <a:buChar char="●"/>
              </a:pPr>
              <a:r>
                <a:rPr lang="en-US" sz="2200"/>
                <a:t>Aprender a aprender</a:t>
              </a:r>
            </a:p>
          </p:txBody>
        </p:sp>
        <p:sp>
          <p:nvSpPr>
            <p:cNvPr id="254" name="Shape 254"/>
            <p:cNvSpPr/>
            <p:nvPr/>
          </p:nvSpPr>
          <p:spPr>
            <a:xfrm>
              <a:off x="5811085" y="2714852"/>
              <a:ext cx="2482558" cy="796865"/>
            </a:xfrm>
            <a:prstGeom prst="rect">
              <a:avLst/>
            </a:prstGeom>
            <a:solidFill>
              <a:schemeClr val="accent1"/>
            </a:solidFill>
            <a:ln w="11425" cap="flat" cmpd="sng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5" name="Shape 255"/>
            <p:cNvSpPr txBox="1"/>
            <p:nvPr/>
          </p:nvSpPr>
          <p:spPr>
            <a:xfrm>
              <a:off x="5811085" y="2714852"/>
              <a:ext cx="1748281" cy="796865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0" rIns="30475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4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Formadora</a:t>
              </a:r>
            </a:p>
          </p:txBody>
        </p:sp>
        <p:sp>
          <p:nvSpPr>
            <p:cNvPr id="256" name="Shape 256"/>
            <p:cNvSpPr/>
            <p:nvPr/>
          </p:nvSpPr>
          <p:spPr>
            <a:xfrm>
              <a:off x="7629593" y="2841427"/>
              <a:ext cx="868894" cy="868894"/>
            </a:xfrm>
            <a:prstGeom prst="ellipse">
              <a:avLst/>
            </a:prstGeom>
            <a:solidFill>
              <a:srgbClr val="ECD1CD">
                <a:alpha val="89803"/>
              </a:srgbClr>
            </a:solidFill>
            <a:ln w="11425" cap="flat" cmpd="sng">
              <a:solidFill>
                <a:srgbClr val="ECD1CD">
                  <a:alpha val="89803"/>
                </a:srgbClr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57" name="Shape 257"/>
          <p:cNvSpPr txBox="1"/>
          <p:nvPr/>
        </p:nvSpPr>
        <p:spPr>
          <a:xfrm>
            <a:off x="599250" y="5446450"/>
            <a:ext cx="7413000" cy="75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3600"/>
              <a:t>Instrumentos alternativos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180900" y="350750"/>
            <a:ext cx="8782200" cy="17049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Varios autores consideran que e</a:t>
            </a:r>
            <a:r>
              <a:rPr lang="en-US" sz="2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 modelo de competencia se está posicionando como un nuevo paradigma educativo, ya que responde a variados problemas que otros enfoques no resuelven</a:t>
            </a:r>
            <a:r>
              <a:rPr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...</a:t>
            </a:r>
          </a:p>
          <a:p>
            <a:pPr marL="2286000" marR="0" lvl="0" indent="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228600" algn="just" rtl="0">
              <a:lnSpc>
                <a:spcPct val="90000"/>
              </a:lnSpc>
              <a:spcBef>
                <a:spcPts val="0"/>
              </a:spcBef>
              <a:buFont typeface="Arial"/>
              <a:buAutoNum type="arabicPeriod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Gestionar el currículo para garantizar la calidad de la educación dentro de un marco sistémico. </a:t>
            </a:r>
          </a:p>
          <a:p>
            <a:pPr marL="457200" lvl="0" indent="-228600" algn="just" rtl="0">
              <a:lnSpc>
                <a:spcPct val="90000"/>
              </a:lnSpc>
              <a:spcBef>
                <a:spcPts val="0"/>
              </a:spcBef>
              <a:buFont typeface="Arial"/>
              <a:buAutoNum type="arabicPeriod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Lograr que el currículo, el aprendizaje, la evaluación sean oportunos para el estudiante y el contexto. </a:t>
            </a:r>
          </a:p>
          <a:p>
            <a:pPr marL="457200" lvl="0" indent="-228600" algn="just" rtl="0">
              <a:lnSpc>
                <a:spcPct val="90000"/>
              </a:lnSpc>
              <a:spcBef>
                <a:spcPts val="0"/>
              </a:spcBef>
              <a:buFont typeface="Arial"/>
              <a:buAutoNum type="arabicPeriod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Formar personas para enfrentar problemas habituales. </a:t>
            </a:r>
          </a:p>
          <a:p>
            <a:pPr marL="457200" lvl="0" indent="-228600" algn="just" rtl="0">
              <a:lnSpc>
                <a:spcPct val="90000"/>
              </a:lnSpc>
              <a:spcBef>
                <a:spcPts val="0"/>
              </a:spcBef>
              <a:buFont typeface="Arial"/>
              <a:buAutoNum type="arabicPeriod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Formar ciudadanos idóneos.</a:t>
            </a:r>
          </a:p>
          <a:p>
            <a:pPr marL="457200" lvl="0" indent="-228600" algn="just" rtl="0">
              <a:lnSpc>
                <a:spcPct val="90000"/>
              </a:lnSpc>
              <a:spcBef>
                <a:spcPts val="0"/>
              </a:spcBef>
              <a:buFont typeface="Arial"/>
              <a:buAutoNum type="arabicPeriod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Desarrollar habilidades críticas, reflexivas, creativas con aplicación en su vida diaria.</a:t>
            </a:r>
          </a:p>
          <a:p>
            <a:pPr marL="0" lvl="0" indent="0" algn="r" rt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(Tobón, Pimienta y García, 2010)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540"/>
              </a:spcBef>
              <a:buClr>
                <a:schemeClr val="accent1"/>
              </a:buClr>
              <a:buSzPct val="85000"/>
              <a:buFont typeface="Noto Sans Symbols"/>
              <a:buNone/>
            </a:pPr>
            <a:endParaRPr sz="27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title"/>
          </p:nvPr>
        </p:nvSpPr>
        <p:spPr>
          <a:xfrm>
            <a:off x="152400" y="213800"/>
            <a:ext cx="8876400" cy="14142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r>
              <a:rPr lang="en-US"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Distintas capacidades de cada dimensión de la competencia científica en el modelo de enseñanza y de aprendizaje por investigación:</a:t>
            </a:r>
          </a:p>
        </p:txBody>
      </p:sp>
      <p:sp>
        <p:nvSpPr>
          <p:cNvPr id="275" name="Shape 275"/>
          <p:cNvSpPr txBox="1"/>
          <p:nvPr/>
        </p:nvSpPr>
        <p:spPr>
          <a:xfrm>
            <a:off x="1555150" y="137675"/>
            <a:ext cx="459000" cy="33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6" name="Shape 276"/>
          <p:cNvSpPr txBox="1"/>
          <p:nvPr/>
        </p:nvSpPr>
        <p:spPr>
          <a:xfrm>
            <a:off x="6348100" y="6485775"/>
            <a:ext cx="2796000" cy="33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             </a:t>
            </a:r>
          </a:p>
        </p:txBody>
      </p:sp>
      <p:pic>
        <p:nvPicPr>
          <p:cNvPr id="277" name="Shape 2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628801"/>
            <a:ext cx="9144000" cy="864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Shape 2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2492898"/>
            <a:ext cx="9144000" cy="41586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3" name="Shape 2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300" y="620689"/>
            <a:ext cx="8867400" cy="792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Shape 2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8301" y="1556792"/>
            <a:ext cx="9005700" cy="4752528"/>
          </a:xfrm>
          <a:prstGeom prst="rect">
            <a:avLst/>
          </a:prstGeom>
          <a:noFill/>
          <a:ln>
            <a:noFill/>
          </a:ln>
        </p:spPr>
      </p:pic>
      <p:sp>
        <p:nvSpPr>
          <p:cNvPr id="285" name="Shape 285"/>
          <p:cNvSpPr txBox="1"/>
          <p:nvPr/>
        </p:nvSpPr>
        <p:spPr>
          <a:xfrm>
            <a:off x="5220072" y="6187284"/>
            <a:ext cx="3458700" cy="460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>
                <a:solidFill>
                  <a:schemeClr val="dk1"/>
                </a:solidFill>
              </a:rPr>
              <a:t> </a:t>
            </a:r>
            <a:r>
              <a:rPr lang="en-US" sz="1800" dirty="0">
                <a:solidFill>
                  <a:schemeClr val="dk1"/>
                </a:solidFill>
              </a:rPr>
              <a:t>(Franco Mariscal, 2015, p. 240)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40960" cy="758951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2017 Año </a:t>
            </a:r>
            <a:r>
              <a:rPr lang="en-US" dirty="0" err="1"/>
              <a:t>I</a:t>
            </a:r>
            <a:r>
              <a:rPr lang="en-US" dirty="0" err="1" smtClean="0"/>
              <a:t>nternacional</a:t>
            </a:r>
            <a:r>
              <a:rPr lang="en-US" dirty="0" smtClean="0"/>
              <a:t> del </a:t>
            </a:r>
            <a:r>
              <a:rPr lang="en-US" dirty="0" err="1"/>
              <a:t>T</a:t>
            </a:r>
            <a:r>
              <a:rPr lang="en-US" dirty="0" err="1" smtClean="0"/>
              <a:t>urismo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ostenible</a:t>
            </a:r>
            <a:r>
              <a:rPr lang="en-US" dirty="0" smtClean="0"/>
              <a:t> para el Desarrollo</a:t>
            </a:r>
            <a:endParaRPr lang="es-UY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err="1" smtClean="0"/>
              <a:t>Crecimiento</a:t>
            </a:r>
            <a:r>
              <a:rPr lang="en-US" sz="3200" dirty="0" smtClean="0"/>
              <a:t> </a:t>
            </a:r>
            <a:r>
              <a:rPr lang="en-US" sz="3200" dirty="0" err="1" smtClean="0"/>
              <a:t>económico</a:t>
            </a:r>
            <a:r>
              <a:rPr lang="en-US" sz="3200" dirty="0" smtClean="0"/>
              <a:t> </a:t>
            </a:r>
            <a:r>
              <a:rPr lang="en-US" sz="3200" dirty="0" err="1" smtClean="0"/>
              <a:t>inclusivo</a:t>
            </a:r>
            <a:r>
              <a:rPr lang="en-US" sz="3200" dirty="0" smtClean="0"/>
              <a:t> y </a:t>
            </a:r>
            <a:r>
              <a:rPr lang="en-US" sz="3200" dirty="0" err="1" smtClean="0"/>
              <a:t>sostenible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Inclusión</a:t>
            </a:r>
            <a:r>
              <a:rPr lang="en-US" sz="3200" dirty="0" smtClean="0"/>
              <a:t> social, </a:t>
            </a:r>
            <a:r>
              <a:rPr lang="en-US" sz="3200" dirty="0" err="1" smtClean="0"/>
              <a:t>empleo</a:t>
            </a:r>
            <a:r>
              <a:rPr lang="en-US" sz="3200" dirty="0" smtClean="0"/>
              <a:t> y </a:t>
            </a:r>
            <a:r>
              <a:rPr lang="en-US" sz="3200" dirty="0" err="1" smtClean="0"/>
              <a:t>reducción</a:t>
            </a:r>
            <a:r>
              <a:rPr lang="en-US" sz="3200" dirty="0" smtClean="0"/>
              <a:t> de la </a:t>
            </a:r>
            <a:r>
              <a:rPr lang="en-US" sz="3200" dirty="0" err="1" smtClean="0"/>
              <a:t>pobreza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Uso</a:t>
            </a:r>
            <a:r>
              <a:rPr lang="en-US" sz="3200" dirty="0" smtClean="0"/>
              <a:t> </a:t>
            </a:r>
            <a:r>
              <a:rPr lang="en-US" sz="3200" dirty="0" err="1" smtClean="0"/>
              <a:t>eficiente</a:t>
            </a:r>
            <a:r>
              <a:rPr lang="en-US" sz="3200" dirty="0" smtClean="0"/>
              <a:t> de los recursos, </a:t>
            </a:r>
            <a:r>
              <a:rPr lang="en-US" sz="3200" dirty="0" err="1" smtClean="0"/>
              <a:t>protección</a:t>
            </a:r>
            <a:r>
              <a:rPr lang="en-US" sz="3200" dirty="0" smtClean="0"/>
              <a:t> </a:t>
            </a:r>
            <a:r>
              <a:rPr lang="en-US" sz="3200" dirty="0" err="1" smtClean="0"/>
              <a:t>ambiental</a:t>
            </a:r>
            <a:r>
              <a:rPr lang="en-US" sz="3200" dirty="0" smtClean="0"/>
              <a:t> y cambio </a:t>
            </a:r>
            <a:r>
              <a:rPr lang="en-US" sz="3200" dirty="0" err="1" smtClean="0"/>
              <a:t>climático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Valores</a:t>
            </a:r>
            <a:r>
              <a:rPr lang="en-US" sz="3200" dirty="0" smtClean="0"/>
              <a:t> </a:t>
            </a:r>
            <a:r>
              <a:rPr lang="en-US" sz="3200" dirty="0" err="1" smtClean="0"/>
              <a:t>culturales</a:t>
            </a:r>
            <a:r>
              <a:rPr lang="en-US" sz="3200" dirty="0" smtClean="0"/>
              <a:t>, </a:t>
            </a:r>
            <a:r>
              <a:rPr lang="en-US" sz="3200" dirty="0" err="1" smtClean="0"/>
              <a:t>diversidad</a:t>
            </a:r>
            <a:r>
              <a:rPr lang="en-US" sz="3200" dirty="0" smtClean="0"/>
              <a:t> y </a:t>
            </a:r>
            <a:r>
              <a:rPr lang="en-US" sz="3200" dirty="0" err="1" smtClean="0"/>
              <a:t>patrimonio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Comprensión</a:t>
            </a:r>
            <a:r>
              <a:rPr lang="en-US" sz="3200" dirty="0" smtClean="0"/>
              <a:t> </a:t>
            </a:r>
            <a:r>
              <a:rPr lang="en-US" sz="3200" dirty="0" err="1" smtClean="0"/>
              <a:t>mutua</a:t>
            </a:r>
            <a:r>
              <a:rPr lang="en-US" sz="3200" dirty="0" smtClean="0"/>
              <a:t>, </a:t>
            </a:r>
            <a:r>
              <a:rPr lang="en-US" sz="3200" dirty="0" err="1" smtClean="0"/>
              <a:t>paz</a:t>
            </a:r>
            <a:r>
              <a:rPr lang="en-US" sz="3200" dirty="0" smtClean="0"/>
              <a:t> y </a:t>
            </a:r>
            <a:r>
              <a:rPr lang="en-US" sz="3200" dirty="0" err="1" smtClean="0"/>
              <a:t>seguridad</a:t>
            </a:r>
            <a:r>
              <a:rPr lang="en-US" sz="3200" dirty="0" smtClean="0"/>
              <a:t>.</a:t>
            </a:r>
          </a:p>
          <a:p>
            <a:pPr marL="145733" indent="0">
              <a:buNone/>
            </a:pPr>
            <a:r>
              <a:rPr lang="en-US" dirty="0" smtClean="0"/>
              <a:t>						(</a:t>
            </a:r>
            <a:r>
              <a:rPr lang="en-US" dirty="0" err="1" smtClean="0"/>
              <a:t>Naciones</a:t>
            </a:r>
            <a:r>
              <a:rPr lang="en-US" dirty="0" smtClean="0"/>
              <a:t> </a:t>
            </a:r>
            <a:r>
              <a:rPr lang="en-US" dirty="0" err="1" smtClean="0"/>
              <a:t>Unidas</a:t>
            </a:r>
            <a:r>
              <a:rPr lang="en-US" dirty="0" smtClean="0"/>
              <a:t>)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64875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r>
              <a:rPr lang="en-US" sz="3300" b="0" i="0" u="none" strike="noStrike" cap="none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  <a:t>Taller 1</a:t>
            </a:r>
          </a:p>
        </p:txBody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just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85000"/>
              <a:buFont typeface="Arial"/>
              <a:buChar char="●"/>
            </a:pPr>
            <a:r>
              <a:rPr lang="en-US" sz="27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Organizarse en equipos integrados  con docentes de distintas asignaturas de 5 integrantes cada uno, aproximadamente.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274320" algn="just" rtl="0">
              <a:spcBef>
                <a:spcPts val="540"/>
              </a:spcBef>
              <a:spcAft>
                <a:spcPts val="0"/>
              </a:spcAft>
              <a:buClr>
                <a:srgbClr val="0000FF"/>
              </a:buClr>
              <a:buSzPct val="85000"/>
              <a:buFont typeface="Arial"/>
              <a:buChar char="●"/>
            </a:pPr>
            <a:r>
              <a:rPr lang="en-US" sz="27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Pensar una secuencia didáctica interdisciplinaria de contenidos curriculares en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la</a:t>
            </a:r>
            <a:r>
              <a:rPr lang="en-US" sz="27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que se puedan abordar las expectativas de logro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(30 min).</a:t>
            </a:r>
          </a:p>
          <a:p>
            <a:pPr marL="0" marR="0" lvl="0" indent="0" algn="l" rtl="0">
              <a:spcBef>
                <a:spcPts val="54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endParaRPr sz="27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r>
              <a:rPr lang="en-US" sz="3300" b="0" i="0" u="none" strike="noStrike" cap="none">
                <a:solidFill>
                  <a:srgbClr val="980000"/>
                </a:solidFill>
                <a:latin typeface="Georgia"/>
                <a:ea typeface="Georgia"/>
                <a:cs typeface="Georgia"/>
                <a:sym typeface="Georgia"/>
              </a:rPr>
              <a:t>Taller 2</a:t>
            </a:r>
          </a:p>
        </p:txBody>
      </p:sp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186652" y="1954648"/>
            <a:ext cx="850380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just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85000"/>
              <a:buFont typeface="Arial"/>
              <a:buChar char="●"/>
            </a:pPr>
            <a:r>
              <a:rPr lang="en-US" sz="27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¿Qué dimensiones y capacidades de la competencia científica se abordaron?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274320" algn="just" rtl="0">
              <a:spcBef>
                <a:spcPts val="540"/>
              </a:spcBef>
              <a:spcAft>
                <a:spcPts val="0"/>
              </a:spcAft>
              <a:buClr>
                <a:srgbClr val="0000FF"/>
              </a:buClr>
              <a:buSzPct val="85000"/>
              <a:buFont typeface="Arial"/>
              <a:buChar char="●"/>
            </a:pPr>
            <a:r>
              <a:rPr lang="en-US" sz="27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¿Cómo se piensa la evaluación?</a:t>
            </a:r>
          </a:p>
          <a:p>
            <a:pPr marL="0" marR="0" lvl="0" indent="0" algn="just" rtl="0">
              <a:spcBef>
                <a:spcPts val="540"/>
              </a:spcBef>
              <a:spcAft>
                <a:spcPts val="0"/>
              </a:spcAft>
              <a:buNone/>
            </a:pPr>
            <a:endParaRPr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274320" algn="just" rtl="0">
              <a:spcBef>
                <a:spcPts val="540"/>
              </a:spcBef>
              <a:spcAft>
                <a:spcPts val="0"/>
              </a:spcAft>
              <a:buClr>
                <a:srgbClr val="0000FF"/>
              </a:buClr>
              <a:buSzPct val="85000"/>
              <a:buFont typeface="Arial"/>
              <a:buChar char="●"/>
            </a:pPr>
            <a:r>
              <a:rPr lang="en-US" sz="27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¿Qué sugerencias realizarían para mejorar el trabajo?</a:t>
            </a:r>
          </a:p>
          <a:p>
            <a:pPr marL="274320" marR="0" lvl="0" indent="-274320" algn="l" rtl="0">
              <a:spcBef>
                <a:spcPts val="540"/>
              </a:spcBef>
              <a:buClr>
                <a:schemeClr val="accent1"/>
              </a:buClr>
              <a:buSzPct val="85000"/>
              <a:buFont typeface="Noto Sans Symbols"/>
              <a:buNone/>
            </a:pPr>
            <a:endParaRPr sz="27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title"/>
          </p:nvPr>
        </p:nvSpPr>
        <p:spPr>
          <a:xfrm>
            <a:off x="530352" y="228600"/>
            <a:ext cx="8534400" cy="759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r>
              <a:rPr lang="en-US"/>
              <a:t>Referencias </a:t>
            </a:r>
            <a:r>
              <a:rPr lang="en-US"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Bibliogr</a:t>
            </a:r>
            <a:r>
              <a:rPr lang="en-US"/>
              <a:t>á</a:t>
            </a:r>
            <a:r>
              <a:rPr lang="en-US"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f</a:t>
            </a:r>
            <a:r>
              <a:rPr lang="en-US"/>
              <a:t>ic</a:t>
            </a:r>
            <a:r>
              <a:rPr lang="en-US"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as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515150" y="563450"/>
            <a:ext cx="8081400" cy="542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914400" lvl="1" indent="-228600" rtl="0">
              <a:spcBef>
                <a:spcPts val="0"/>
              </a:spcBef>
              <a:buChar char="○"/>
            </a:pPr>
            <a:r>
              <a:rPr lang="en-US" dirty="0"/>
              <a:t> 	 	 	</a:t>
            </a:r>
          </a:p>
          <a:p>
            <a:pPr marL="457200" lvl="0" indent="-342900" algn="just" rtl="0">
              <a:spcBef>
                <a:spcPts val="0"/>
              </a:spcBef>
              <a:buSzPct val="100000"/>
              <a:buChar char="●"/>
            </a:pPr>
            <a:r>
              <a:rPr lang="en-US" sz="1800" dirty="0"/>
              <a:t>Franco-Mariscal, A. J. (2015) “Competencias </a:t>
            </a:r>
            <a:r>
              <a:rPr lang="en-US" sz="1800" dirty="0" err="1"/>
              <a:t>científicas</a:t>
            </a:r>
            <a:r>
              <a:rPr lang="en-US" sz="1800" dirty="0"/>
              <a:t> en la enseñanza y el aprendizaje por investigación. Un </a:t>
            </a:r>
            <a:r>
              <a:rPr lang="en-US" sz="1800" dirty="0" err="1"/>
              <a:t>estudio</a:t>
            </a:r>
            <a:r>
              <a:rPr lang="en-US" sz="1800" dirty="0"/>
              <a:t> de </a:t>
            </a:r>
            <a:r>
              <a:rPr lang="en-US" sz="1800" dirty="0" err="1"/>
              <a:t>caso</a:t>
            </a:r>
            <a:r>
              <a:rPr lang="en-US" sz="1800" dirty="0"/>
              <a:t> sobre </a:t>
            </a:r>
            <a:r>
              <a:rPr lang="en-US" sz="1800" dirty="0" err="1"/>
              <a:t>corrosión</a:t>
            </a:r>
            <a:r>
              <a:rPr lang="en-US" sz="1800" dirty="0"/>
              <a:t> de </a:t>
            </a:r>
            <a:r>
              <a:rPr lang="en-US" sz="1800" dirty="0" err="1"/>
              <a:t>metales</a:t>
            </a:r>
            <a:r>
              <a:rPr lang="en-US" sz="1800" dirty="0"/>
              <a:t> en </a:t>
            </a:r>
            <a:r>
              <a:rPr lang="en-US" sz="1800" dirty="0" err="1"/>
              <a:t>secundaria</a:t>
            </a:r>
            <a:r>
              <a:rPr lang="en-US" sz="1800" dirty="0"/>
              <a:t>”. Ense­ñanza de las Ciencias, 33 (2), 231-252</a:t>
            </a:r>
          </a:p>
          <a:p>
            <a:pPr lvl="0" algn="just" rtl="0">
              <a:spcBef>
                <a:spcPts val="0"/>
              </a:spcBef>
              <a:buNone/>
            </a:pPr>
            <a:endParaRPr sz="1800" dirty="0"/>
          </a:p>
          <a:p>
            <a:pPr marL="457200" lvl="0" indent="-342900" algn="just" rtl="0">
              <a:spcBef>
                <a:spcPts val="0"/>
              </a:spcBef>
              <a:buSzPct val="100000"/>
              <a:buChar char="●"/>
            </a:pPr>
            <a:r>
              <a:rPr lang="en-US" sz="1800" dirty="0" err="1"/>
              <a:t>Tobón</a:t>
            </a:r>
            <a:r>
              <a:rPr lang="en-US" sz="1800" dirty="0"/>
              <a:t>, S., </a:t>
            </a:r>
            <a:r>
              <a:rPr lang="en-US" sz="1800" dirty="0" err="1"/>
              <a:t>Pimienta</a:t>
            </a:r>
            <a:r>
              <a:rPr lang="en-US" sz="1800" dirty="0"/>
              <a:t>, J., </a:t>
            </a:r>
            <a:r>
              <a:rPr lang="en-US" sz="1800" dirty="0" err="1"/>
              <a:t>García</a:t>
            </a:r>
            <a:r>
              <a:rPr lang="en-US" sz="1800" dirty="0"/>
              <a:t> </a:t>
            </a:r>
            <a:r>
              <a:rPr lang="en-US" sz="1800" dirty="0" err="1"/>
              <a:t>Fraile</a:t>
            </a:r>
            <a:r>
              <a:rPr lang="en-US" sz="1800" dirty="0"/>
              <a:t>, J. (2010) </a:t>
            </a:r>
            <a:r>
              <a:rPr lang="en-US" sz="1800" dirty="0" err="1"/>
              <a:t>Secuencias</a:t>
            </a:r>
            <a:r>
              <a:rPr lang="en-US" sz="1800" dirty="0"/>
              <a:t> </a:t>
            </a:r>
            <a:r>
              <a:rPr lang="en-US" sz="1800" dirty="0" err="1"/>
              <a:t>didácticas</a:t>
            </a:r>
            <a:r>
              <a:rPr lang="en-US" sz="1800" dirty="0"/>
              <a:t>: aprendizaje y </a:t>
            </a:r>
            <a:r>
              <a:rPr lang="en-US" sz="1800" dirty="0" err="1"/>
              <a:t>evaluación</a:t>
            </a:r>
            <a:r>
              <a:rPr lang="en-US" sz="1800" dirty="0"/>
              <a:t> de competencias. México: Pearson </a:t>
            </a:r>
            <a:r>
              <a:rPr lang="en-US" sz="1800" dirty="0" err="1" smtClean="0"/>
              <a:t>Educación</a:t>
            </a:r>
            <a:endParaRPr lang="en-US" sz="1800" dirty="0" smtClean="0"/>
          </a:p>
          <a:p>
            <a:pPr marL="114300" lvl="0" algn="just">
              <a:buSzPct val="100000"/>
            </a:pPr>
            <a:r>
              <a:rPr lang="en-US" sz="1800" dirty="0" smtClean="0">
                <a:hlinkClick r:id="rId3"/>
              </a:rPr>
              <a:t>https</a:t>
            </a:r>
            <a:r>
              <a:rPr lang="en-US" sz="1800" dirty="0">
                <a:hlinkClick r:id="rId3"/>
              </a:rPr>
              <a:t>://</a:t>
            </a:r>
            <a:r>
              <a:rPr lang="en-US" sz="1800" dirty="0" smtClean="0">
                <a:hlinkClick r:id="rId3"/>
              </a:rPr>
              <a:t>drive.google.com/file/d/0B8qYLACAk1nOdnRRT3hCTHp1elU/view?usp=drive_web</a:t>
            </a:r>
            <a:endParaRPr lang="en-US" sz="1800" dirty="0" smtClean="0"/>
          </a:p>
          <a:p>
            <a:pPr marL="457200" lvl="0" indent="-342900" algn="just" rtl="0">
              <a:spcBef>
                <a:spcPts val="0"/>
              </a:spcBef>
              <a:buSzPct val="100000"/>
              <a:buChar char="●"/>
            </a:pPr>
            <a:r>
              <a:rPr lang="en-US" sz="1800" dirty="0" smtClean="0"/>
              <a:t>Wilson</a:t>
            </a:r>
            <a:r>
              <a:rPr lang="en-US" sz="1800" dirty="0"/>
              <a:t>, D. (1999) La </a:t>
            </a:r>
            <a:r>
              <a:rPr lang="en-US" sz="1800" dirty="0" err="1"/>
              <a:t>retroalimentación</a:t>
            </a:r>
            <a:r>
              <a:rPr lang="en-US" sz="1800" dirty="0"/>
              <a:t> a </a:t>
            </a:r>
            <a:r>
              <a:rPr lang="en-US" sz="1800" dirty="0" err="1"/>
              <a:t>través</a:t>
            </a:r>
            <a:r>
              <a:rPr lang="en-US" sz="1800" dirty="0"/>
              <a:t> de la </a:t>
            </a:r>
            <a:r>
              <a:rPr lang="en-US" sz="1800" dirty="0" err="1"/>
              <a:t>pirámide</a:t>
            </a:r>
            <a:r>
              <a:rPr lang="en-US" sz="1800" dirty="0"/>
              <a:t>. </a:t>
            </a:r>
            <a:r>
              <a:rPr lang="en-US" sz="1800" dirty="0" err="1"/>
              <a:t>Traducido</a:t>
            </a:r>
            <a:r>
              <a:rPr lang="en-US" sz="1800" dirty="0"/>
              <a:t> al </a:t>
            </a:r>
            <a:r>
              <a:rPr lang="en-US" sz="1800" dirty="0" err="1"/>
              <a:t>español</a:t>
            </a:r>
            <a:r>
              <a:rPr lang="en-US" sz="1800" dirty="0"/>
              <a:t> por Patricia León </a:t>
            </a:r>
            <a:r>
              <a:rPr lang="en-US" sz="1800" dirty="0" err="1"/>
              <a:t>Agustí</a:t>
            </a:r>
            <a:r>
              <a:rPr lang="en-US" sz="1800" dirty="0"/>
              <a:t>, </a:t>
            </a:r>
            <a:r>
              <a:rPr lang="en-US" sz="1800" dirty="0" err="1"/>
              <a:t>Constanza</a:t>
            </a:r>
            <a:r>
              <a:rPr lang="en-US" sz="1800" dirty="0"/>
              <a:t> Hazelwood y </a:t>
            </a:r>
            <a:r>
              <a:rPr lang="en-US" sz="1800" dirty="0" err="1"/>
              <a:t>María</a:t>
            </a:r>
            <a:r>
              <a:rPr lang="en-US" sz="1800" dirty="0"/>
              <a:t> Ximena Barrera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title"/>
          </p:nvPr>
        </p:nvSpPr>
        <p:spPr>
          <a:xfrm>
            <a:off x="323528" y="620687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r>
              <a:rPr lang="en-US" sz="72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 ¡GRACIAS!</a:t>
            </a:r>
          </a:p>
        </p:txBody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27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	</a:t>
            </a:r>
            <a:r>
              <a:rPr lang="en-US" sz="2700" b="0" i="0" u="sng" strike="noStrike" cap="none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daisyimbertromero@gmail.com</a:t>
            </a:r>
          </a:p>
          <a:p>
            <a:pPr marL="0" marR="0" lvl="0" indent="0" algn="ctr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/>
              <a:t>        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inspeccionastronomia@gmail.com</a:t>
            </a:r>
          </a:p>
          <a:p>
            <a:pPr marL="0" marR="0" lvl="0" indent="0" algn="ctr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u="sng">
                <a:solidFill>
                  <a:schemeClr val="hlink"/>
                </a:solidFill>
                <a:hlinkClick r:id="rId5"/>
              </a:rPr>
              <a:t>inspfisica@gmail.com</a:t>
            </a:r>
          </a:p>
          <a:p>
            <a:pPr marL="0" marR="0" lvl="0" indent="0" algn="ctr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u="sng">
                <a:solidFill>
                  <a:schemeClr val="hlink"/>
                </a:solidFill>
                <a:hlinkClick r:id="rId6"/>
              </a:rPr>
              <a:t>inspquimica@gmail.com</a:t>
            </a:r>
          </a:p>
          <a:p>
            <a:pPr marL="0" marR="0" lvl="0" indent="0" algn="ctr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u="sng">
                <a:solidFill>
                  <a:schemeClr val="hlink"/>
                </a:solidFill>
                <a:hlinkClick r:id="rId7"/>
              </a:rPr>
              <a:t>inspeccion.informatica.ces@gmail.com</a:t>
            </a:r>
          </a:p>
          <a:p>
            <a:pPr marL="0" marR="0" lvl="0" indent="0" algn="ctr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u="sng">
                <a:solidFill>
                  <a:schemeClr val="hlink"/>
                </a:solidFill>
                <a:hlinkClick r:id="rId8"/>
              </a:rPr>
              <a:t>efioreuy@gmail.com</a:t>
            </a:r>
          </a:p>
          <a:p>
            <a:pPr marL="0" marR="0" lvl="0" indent="0" algn="ctr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u="sng">
                <a:solidFill>
                  <a:schemeClr val="hlink"/>
                </a:solidFill>
                <a:hlinkClick r:id="rId9"/>
              </a:rPr>
              <a:t>inspeccionmatematica@gmail.com</a:t>
            </a:r>
          </a:p>
          <a:p>
            <a:pPr marL="0" marR="0" lvl="0" indent="0" algn="ctr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/>
          </a:p>
          <a:p>
            <a:pPr marL="0" marR="0" lvl="0" indent="0" algn="ctr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/>
          </a:p>
          <a:p>
            <a:pPr marL="0" marR="0" lvl="0" indent="0" algn="ctr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/>
          </a:p>
          <a:p>
            <a:pPr marL="0" marR="0" lvl="0" indent="0" algn="l" rtl="0">
              <a:spcBef>
                <a:spcPts val="54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endParaRPr sz="27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>
            <a:spLocks noGrp="1"/>
          </p:cNvSpPr>
          <p:nvPr>
            <p:ph type="title"/>
          </p:nvPr>
        </p:nvSpPr>
        <p:spPr>
          <a:xfrm>
            <a:off x="2067394" y="-243408"/>
            <a:ext cx="4948200" cy="2514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None/>
            </a:pPr>
            <a:r>
              <a:rPr lang="en-US" b="0" i="0" u="none" strike="noStrike" cap="none"/>
              <a:t>Evaluación de la sala</a:t>
            </a:r>
          </a:p>
        </p:txBody>
      </p:sp>
      <p:sp>
        <p:nvSpPr>
          <p:cNvPr id="315" name="Shape 315"/>
          <p:cNvSpPr txBox="1">
            <a:spLocks noGrp="1"/>
          </p:cNvSpPr>
          <p:nvPr>
            <p:ph type="body" idx="1"/>
          </p:nvPr>
        </p:nvSpPr>
        <p:spPr>
          <a:xfrm>
            <a:off x="1332150" y="3573016"/>
            <a:ext cx="6479700" cy="220089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en-US" sz="3000" b="0" i="0" u="none" strike="noStrike" cap="none" dirty="0" smtClean="0"/>
              <a:t>Indica </a:t>
            </a:r>
            <a:r>
              <a:rPr lang="en-US" sz="3000" b="0" i="0" u="none" strike="noStrike" cap="none" dirty="0"/>
              <a:t>con una palabra la </a:t>
            </a:r>
            <a:r>
              <a:rPr lang="en-US" sz="3000" b="0" i="0" u="none" strike="noStrike" cap="none" dirty="0" err="1"/>
              <a:t>valoración</a:t>
            </a:r>
            <a:r>
              <a:rPr lang="en-US" sz="3000" b="0" i="0" u="none" strike="noStrike" cap="none" dirty="0"/>
              <a:t> </a:t>
            </a:r>
            <a:r>
              <a:rPr lang="en-US" sz="3000" dirty="0"/>
              <a:t>para</a:t>
            </a:r>
            <a:r>
              <a:rPr lang="en-US" sz="3000" b="0" i="0" u="none" strike="noStrike" cap="none" dirty="0"/>
              <a:t> </a:t>
            </a:r>
            <a:r>
              <a:rPr lang="en-US" sz="3000" dirty="0" err="1"/>
              <a:t>é</a:t>
            </a:r>
            <a:r>
              <a:rPr lang="en-US" sz="3000" b="0" i="0" u="none" strike="noStrike" cap="none" dirty="0" err="1" smtClean="0"/>
              <a:t>sta</a:t>
            </a:r>
            <a:r>
              <a:rPr lang="en-US" sz="3000" b="0" i="0" u="none" strike="noStrike" cap="none" dirty="0" smtClean="0"/>
              <a:t> </a:t>
            </a:r>
            <a:r>
              <a:rPr lang="en-US" sz="3000" b="0" i="0" u="none" strike="noStrike" cap="none" dirty="0" err="1"/>
              <a:t>primera</a:t>
            </a:r>
            <a:r>
              <a:rPr lang="en-US" sz="3000" b="0" i="0" u="none" strike="noStrike" cap="none" dirty="0"/>
              <a:t> parte de la </a:t>
            </a:r>
            <a:r>
              <a:rPr lang="en-US" sz="3000" dirty="0"/>
              <a:t>S</a:t>
            </a:r>
            <a:r>
              <a:rPr lang="en-US" sz="3000" b="0" i="0" u="none" strike="noStrike" cap="none" dirty="0"/>
              <a:t>ala</a:t>
            </a:r>
            <a:r>
              <a:rPr lang="en-US" sz="3000" b="0" i="0" u="none" strike="noStrike" cap="none" dirty="0" smtClean="0"/>
              <a:t>.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r>
              <a:rPr lang="en-US" sz="3000" dirty="0" err="1" smtClean="0"/>
              <a:t>Ingresa</a:t>
            </a:r>
            <a:r>
              <a:rPr lang="en-US" sz="3000" dirty="0" smtClean="0"/>
              <a:t> en </a:t>
            </a:r>
            <a:r>
              <a:rPr lang="en-US" sz="3000" dirty="0" err="1" smtClean="0"/>
              <a:t>este</a:t>
            </a:r>
            <a:r>
              <a:rPr lang="en-US" sz="3000" dirty="0" smtClean="0"/>
              <a:t> link:</a:t>
            </a:r>
            <a:endParaRPr lang="en-US" sz="3000" b="0" i="0" u="none" strike="noStrike" cap="none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UY" altLang="es-UY" sz="900" b="0" i="0" u="none" strike="noStrike" cap="none" normalizeH="0" baseline="0" smtClean="0">
                <a:ln>
                  <a:noFill/>
                </a:ln>
                <a:solidFill>
                  <a:srgbClr val="1155CC"/>
                </a:solidFill>
                <a:effectLst/>
                <a:latin typeface="Arial" pitchFamily="34" charset="0"/>
                <a:cs typeface="Arial" pitchFamily="34" charset="0"/>
                <a:hlinkClick r:id="rId3"/>
              </a:rPr>
              <a:t>https://goo.gl/forms/ln7AzNaVBkZTHoC72</a:t>
            </a:r>
            <a:r>
              <a:rPr kumimoji="0" lang="es-UY" altLang="es-UY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s-UY" altLang="es-UY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051720" y="5629890"/>
            <a:ext cx="5904656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UY" altLang="es-UY" sz="24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itchFamily="34" charset="0"/>
                <a:cs typeface="Arial" pitchFamily="34" charset="0"/>
                <a:hlinkClick r:id="rId3"/>
              </a:rPr>
              <a:t>htts://goo.gl/forms/ln7AzNaVBkZTHoC72</a:t>
            </a:r>
            <a:r>
              <a:rPr kumimoji="0" lang="es-UY" altLang="es-U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r>
              <a:rPr lang="en-US" sz="5940" b="0" i="0" u="none" strike="noStrike" cap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¿Qué significa?</a:t>
            </a:r>
          </a:p>
        </p:txBody>
      </p:sp>
      <p:grpSp>
        <p:nvGrpSpPr>
          <p:cNvPr id="179" name="Shape 179"/>
          <p:cNvGrpSpPr/>
          <p:nvPr/>
        </p:nvGrpSpPr>
        <p:grpSpPr>
          <a:xfrm>
            <a:off x="213799" y="1530795"/>
            <a:ext cx="8707487" cy="4564763"/>
            <a:chOff x="0" y="3617"/>
            <a:chExt cx="8504236" cy="4564763"/>
          </a:xfrm>
        </p:grpSpPr>
        <p:sp>
          <p:nvSpPr>
            <p:cNvPr id="180" name="Shape 180"/>
            <p:cNvSpPr/>
            <p:nvPr/>
          </p:nvSpPr>
          <p:spPr>
            <a:xfrm rot="5400000">
              <a:off x="-363660" y="367278"/>
              <a:ext cx="2424409" cy="1697086"/>
            </a:xfrm>
            <a:prstGeom prst="chevron">
              <a:avLst>
                <a:gd name="adj" fmla="val 50000"/>
              </a:avLst>
            </a:prstGeom>
            <a:solidFill>
              <a:schemeClr val="accent1"/>
            </a:solidFill>
            <a:ln w="11425" cap="flat" cmpd="sng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1" name="Shape 181"/>
            <p:cNvSpPr txBox="1"/>
            <p:nvPr/>
          </p:nvSpPr>
          <p:spPr>
            <a:xfrm>
              <a:off x="0" y="852162"/>
              <a:ext cx="1697086" cy="727322"/>
            </a:xfrm>
            <a:prstGeom prst="rect">
              <a:avLst/>
            </a:prstGeom>
            <a:noFill/>
            <a:ln>
              <a:noFill/>
            </a:ln>
          </p:spPr>
          <p:txBody>
            <a:bodyPr lIns="32375" tIns="32375" rIns="32375" bIns="32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51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1</a:t>
              </a:r>
            </a:p>
          </p:txBody>
        </p:sp>
        <p:sp>
          <p:nvSpPr>
            <p:cNvPr id="182" name="Shape 182"/>
            <p:cNvSpPr/>
            <p:nvPr/>
          </p:nvSpPr>
          <p:spPr>
            <a:xfrm rot="5400000">
              <a:off x="4312728" y="-2612022"/>
              <a:ext cx="1575865" cy="6807149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1">
                <a:alpha val="89803"/>
              </a:schemeClr>
            </a:solidFill>
            <a:ln w="11425" cap="flat" cmpd="sng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3" name="Shape 183"/>
            <p:cNvSpPr txBox="1"/>
            <p:nvPr/>
          </p:nvSpPr>
          <p:spPr>
            <a:xfrm>
              <a:off x="1697088" y="80545"/>
              <a:ext cx="6730223" cy="1422012"/>
            </a:xfrm>
            <a:prstGeom prst="rect">
              <a:avLst/>
            </a:prstGeom>
            <a:noFill/>
            <a:ln>
              <a:noFill/>
            </a:ln>
          </p:spPr>
          <p:txBody>
            <a:bodyPr lIns="369800" tIns="33000" rIns="33000" bIns="33000" anchor="ctr" anchorCtr="0">
              <a:noAutofit/>
            </a:bodyPr>
            <a:lstStyle/>
            <a:p>
              <a:pPr marL="285750" marR="0" lvl="1" indent="-2095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100000"/>
                <a:buFont typeface="Comic Sans MS"/>
                <a:buChar char="•"/>
              </a:pPr>
              <a:r>
                <a:rPr lang="en-US" sz="4000" b="1" i="0" u="none" strike="noStrike" cap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Expectativas de logro</a:t>
              </a:r>
            </a:p>
          </p:txBody>
        </p:sp>
        <p:sp>
          <p:nvSpPr>
            <p:cNvPr id="184" name="Shape 184"/>
            <p:cNvSpPr/>
            <p:nvPr/>
          </p:nvSpPr>
          <p:spPr>
            <a:xfrm rot="5400000">
              <a:off x="-363660" y="2507632"/>
              <a:ext cx="2424409" cy="1697086"/>
            </a:xfrm>
            <a:prstGeom prst="chevron">
              <a:avLst>
                <a:gd name="adj" fmla="val 50000"/>
              </a:avLst>
            </a:prstGeom>
            <a:solidFill>
              <a:schemeClr val="accent1"/>
            </a:solidFill>
            <a:ln w="11425" cap="flat" cmpd="sng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5" name="Shape 185"/>
            <p:cNvSpPr txBox="1"/>
            <p:nvPr/>
          </p:nvSpPr>
          <p:spPr>
            <a:xfrm>
              <a:off x="0" y="2992516"/>
              <a:ext cx="1697086" cy="727322"/>
            </a:xfrm>
            <a:prstGeom prst="rect">
              <a:avLst/>
            </a:prstGeom>
            <a:noFill/>
            <a:ln>
              <a:noFill/>
            </a:ln>
          </p:spPr>
          <p:txBody>
            <a:bodyPr lIns="32375" tIns="32375" rIns="32375" bIns="32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51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2</a:t>
              </a:r>
            </a:p>
          </p:txBody>
        </p:sp>
        <p:sp>
          <p:nvSpPr>
            <p:cNvPr id="186" name="Shape 186"/>
            <p:cNvSpPr/>
            <p:nvPr/>
          </p:nvSpPr>
          <p:spPr>
            <a:xfrm rot="5400000">
              <a:off x="4312728" y="-471669"/>
              <a:ext cx="1575865" cy="6807149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1">
                <a:alpha val="89803"/>
              </a:schemeClr>
            </a:solidFill>
            <a:ln w="11425" cap="flat" cmpd="sng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7" name="Shape 187"/>
            <p:cNvSpPr txBox="1"/>
            <p:nvPr/>
          </p:nvSpPr>
          <p:spPr>
            <a:xfrm>
              <a:off x="1697088" y="2220898"/>
              <a:ext cx="6730223" cy="1422012"/>
            </a:xfrm>
            <a:prstGeom prst="rect">
              <a:avLst/>
            </a:prstGeom>
            <a:noFill/>
            <a:ln>
              <a:noFill/>
            </a:ln>
          </p:spPr>
          <p:txBody>
            <a:bodyPr lIns="369800" tIns="33000" rIns="33000" bIns="33000" anchor="ctr" anchorCtr="0">
              <a:noAutofit/>
            </a:bodyPr>
            <a:lstStyle/>
            <a:p>
              <a:pPr marL="285750" marR="0" lvl="1" indent="-2095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100000"/>
                <a:buFont typeface="Comic Sans MS"/>
                <a:buChar char="•"/>
              </a:pPr>
              <a:r>
                <a:rPr lang="en-US" sz="4000" b="1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Co</a:t>
              </a:r>
              <a:r>
                <a:rPr lang="en-US" sz="4000" b="1" i="0" u="none" strike="noStrike" cap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mpetencias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/>
        </p:nvSpPr>
        <p:spPr>
          <a:xfrm>
            <a:off x="354175" y="643950"/>
            <a:ext cx="8307000" cy="521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	 	 	 	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en-US" sz="3600" b="1" dirty="0" err="1">
                <a:solidFill>
                  <a:srgbClr val="0000FF"/>
                </a:solidFill>
              </a:rPr>
              <a:t>Expectativas</a:t>
            </a:r>
            <a:r>
              <a:rPr lang="en-US" sz="3600" b="1" dirty="0">
                <a:solidFill>
                  <a:srgbClr val="0000FF"/>
                </a:solidFill>
              </a:rPr>
              <a:t> de </a:t>
            </a:r>
            <a:r>
              <a:rPr lang="en-US" sz="3600" b="1" dirty="0" err="1">
                <a:solidFill>
                  <a:srgbClr val="0000FF"/>
                </a:solidFill>
              </a:rPr>
              <a:t>logro</a:t>
            </a:r>
            <a:r>
              <a:rPr lang="en-US" sz="3600" b="1" dirty="0">
                <a:solidFill>
                  <a:srgbClr val="0000FF"/>
                </a:solidFill>
              </a:rPr>
              <a:t> ...</a:t>
            </a:r>
          </a:p>
          <a:p>
            <a:pPr lvl="0" algn="just" rtl="0">
              <a:spcBef>
                <a:spcPts val="0"/>
              </a:spcBef>
              <a:buNone/>
            </a:pPr>
            <a:endParaRPr sz="2400" dirty="0"/>
          </a:p>
          <a:p>
            <a:pPr lvl="0" algn="just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 dirty="0"/>
              <a:t>	 	 	 	</a:t>
            </a:r>
          </a:p>
          <a:p>
            <a:pPr marL="457200" lvl="0" indent="-381000" algn="just" rtl="0">
              <a:lnSpc>
                <a:spcPct val="100000"/>
              </a:lnSpc>
              <a:spcBef>
                <a:spcPts val="0"/>
              </a:spcBef>
              <a:buSzPct val="100000"/>
              <a:buChar char="●"/>
            </a:pPr>
            <a:r>
              <a:rPr lang="en-US" sz="2400" dirty="0" err="1"/>
              <a:t>Repertorio</a:t>
            </a:r>
            <a:r>
              <a:rPr lang="en-US" sz="2400" dirty="0"/>
              <a:t> de </a:t>
            </a:r>
            <a:r>
              <a:rPr lang="en-US" sz="2400" dirty="0" err="1"/>
              <a:t>saberes</a:t>
            </a:r>
            <a:r>
              <a:rPr lang="en-US" sz="2400" dirty="0"/>
              <a:t> (</a:t>
            </a:r>
            <a:r>
              <a:rPr lang="en-US" sz="2400" dirty="0" err="1"/>
              <a:t>conocimientos</a:t>
            </a:r>
            <a:r>
              <a:rPr lang="en-US" sz="2400" dirty="0"/>
              <a:t>, </a:t>
            </a:r>
            <a:r>
              <a:rPr lang="en-US" sz="2400" dirty="0" err="1"/>
              <a:t>habilidades</a:t>
            </a:r>
            <a:r>
              <a:rPr lang="en-US" sz="2400" dirty="0"/>
              <a:t>, destrezas, </a:t>
            </a:r>
            <a:r>
              <a:rPr lang="en-US" sz="2400" dirty="0" err="1"/>
              <a:t>actitudes</a:t>
            </a:r>
            <a:r>
              <a:rPr lang="en-US" sz="2400" dirty="0"/>
              <a:t>, </a:t>
            </a:r>
            <a:r>
              <a:rPr lang="en-US" sz="2400" dirty="0" err="1"/>
              <a:t>valores</a:t>
            </a:r>
            <a:r>
              <a:rPr lang="en-US" sz="2400" dirty="0"/>
              <a:t>, etc..) que </a:t>
            </a:r>
            <a:r>
              <a:rPr lang="en-US" sz="2400" dirty="0" err="1"/>
              <a:t>constituyen</a:t>
            </a:r>
            <a:r>
              <a:rPr lang="en-US" sz="2400" dirty="0"/>
              <a:t> los </a:t>
            </a:r>
            <a:r>
              <a:rPr lang="en-US" sz="2400" dirty="0" err="1"/>
              <a:t>requerimientos</a:t>
            </a:r>
            <a:r>
              <a:rPr lang="en-US" sz="2400" dirty="0"/>
              <a:t> </a:t>
            </a:r>
            <a:r>
              <a:rPr lang="en-US" sz="2400" dirty="0" err="1"/>
              <a:t>básicos</a:t>
            </a:r>
            <a:r>
              <a:rPr lang="en-US" sz="2400" dirty="0"/>
              <a:t> para cada </a:t>
            </a:r>
            <a:r>
              <a:rPr lang="en-US" sz="2400" dirty="0" err="1"/>
              <a:t>competencia</a:t>
            </a:r>
            <a:r>
              <a:rPr lang="en-US" sz="2400" dirty="0"/>
              <a:t> en cada </a:t>
            </a:r>
            <a:r>
              <a:rPr lang="en-US" sz="2400" dirty="0" err="1"/>
              <a:t>nivel</a:t>
            </a:r>
            <a:r>
              <a:rPr lang="en-US" sz="2400" dirty="0"/>
              <a:t>.</a:t>
            </a:r>
          </a:p>
          <a:p>
            <a:pPr lvl="0" algn="just" rtl="0">
              <a:spcBef>
                <a:spcPts val="0"/>
              </a:spcBef>
              <a:buNone/>
            </a:pPr>
            <a:endParaRPr sz="2400" dirty="0"/>
          </a:p>
          <a:p>
            <a:pPr marL="457200" lvl="0" indent="-381000" algn="just" rtl="0">
              <a:spcBef>
                <a:spcPts val="0"/>
              </a:spcBef>
              <a:buSzPct val="100000"/>
              <a:buChar char="●"/>
            </a:pPr>
            <a:r>
              <a:rPr lang="en-US" sz="2400" dirty="0" err="1"/>
              <a:t>Orientan</a:t>
            </a:r>
            <a:r>
              <a:rPr lang="en-US" sz="2400" dirty="0"/>
              <a:t> las actividades de enseñanza, y </a:t>
            </a:r>
            <a:r>
              <a:rPr lang="en-US" sz="2400" dirty="0" err="1"/>
              <a:t>deberían</a:t>
            </a:r>
            <a:r>
              <a:rPr lang="en-US" sz="2400" dirty="0"/>
              <a:t> </a:t>
            </a:r>
            <a:r>
              <a:rPr lang="en-US" sz="2400" dirty="0" err="1"/>
              <a:t>ser</a:t>
            </a:r>
            <a:r>
              <a:rPr lang="en-US" sz="2400" dirty="0"/>
              <a:t> </a:t>
            </a:r>
            <a:r>
              <a:rPr lang="en-US" sz="2400" dirty="0" err="1"/>
              <a:t>conocidas</a:t>
            </a:r>
            <a:r>
              <a:rPr lang="en-US" sz="2400" dirty="0"/>
              <a:t> por los </a:t>
            </a:r>
            <a:r>
              <a:rPr lang="en-US" sz="2400" dirty="0" smtClean="0"/>
              <a:t>estudiantes </a:t>
            </a:r>
            <a:r>
              <a:rPr lang="en-US" sz="2400" dirty="0"/>
              <a:t>y por </a:t>
            </a:r>
            <a:r>
              <a:rPr lang="en-US" sz="2400" dirty="0" err="1"/>
              <a:t>sus</a:t>
            </a:r>
            <a:r>
              <a:rPr lang="en-US" sz="2400" dirty="0"/>
              <a:t> </a:t>
            </a:r>
            <a:r>
              <a:rPr lang="en-US" sz="2400" dirty="0" smtClean="0"/>
              <a:t>padres.</a:t>
            </a:r>
            <a:endParaRPr lang="en-US" sz="2400" dirty="0"/>
          </a:p>
          <a:p>
            <a:pPr lvl="0" algn="just" rtl="0">
              <a:spcBef>
                <a:spcPts val="0"/>
              </a:spcBef>
              <a:buNone/>
            </a:pP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Shape 197"/>
          <p:cNvPicPr preferRelativeResize="0"/>
          <p:nvPr/>
        </p:nvPicPr>
        <p:blipFill rotWithShape="1">
          <a:blip r:embed="rId3">
            <a:alphaModFix/>
          </a:blip>
          <a:srcRect l="23644" t="24106" r="6751" b="1626"/>
          <a:stretch/>
        </p:blipFill>
        <p:spPr>
          <a:xfrm>
            <a:off x="353800" y="1454465"/>
            <a:ext cx="8367374" cy="5021734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Shape 198"/>
          <p:cNvSpPr txBox="1"/>
          <p:nvPr/>
        </p:nvSpPr>
        <p:spPr>
          <a:xfrm>
            <a:off x="402475" y="305875"/>
            <a:ext cx="8242500" cy="66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600" b="1">
                <a:solidFill>
                  <a:srgbClr val="0000FF"/>
                </a:solidFill>
              </a:rPr>
              <a:t>Competencias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r>
              <a:rPr lang="en-US" sz="48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Diferentes competencias</a:t>
            </a:r>
          </a:p>
        </p:txBody>
      </p:sp>
      <p:grpSp>
        <p:nvGrpSpPr>
          <p:cNvPr id="204" name="Shape 204"/>
          <p:cNvGrpSpPr/>
          <p:nvPr/>
        </p:nvGrpSpPr>
        <p:grpSpPr>
          <a:xfrm>
            <a:off x="301625" y="1527175"/>
            <a:ext cx="8504237" cy="4572000"/>
            <a:chOff x="0" y="0"/>
            <a:chExt cx="8504237" cy="4572000"/>
          </a:xfrm>
        </p:grpSpPr>
        <p:sp>
          <p:nvSpPr>
            <p:cNvPr id="205" name="Shape 205"/>
            <p:cNvSpPr/>
            <p:nvPr/>
          </p:nvSpPr>
          <p:spPr>
            <a:xfrm>
              <a:off x="0" y="0"/>
              <a:ext cx="8504237" cy="1371599"/>
            </a:xfrm>
            <a:prstGeom prst="rect">
              <a:avLst/>
            </a:prstGeom>
            <a:solidFill>
              <a:srgbClr val="BC573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6" name="Shape 206"/>
            <p:cNvSpPr txBox="1"/>
            <p:nvPr/>
          </p:nvSpPr>
          <p:spPr>
            <a:xfrm>
              <a:off x="0" y="0"/>
              <a:ext cx="8504237" cy="1371599"/>
            </a:xfrm>
            <a:prstGeom prst="rect">
              <a:avLst/>
            </a:prstGeom>
            <a:noFill/>
            <a:ln>
              <a:noFill/>
            </a:ln>
          </p:spPr>
          <p:txBody>
            <a:bodyPr lIns="236200" tIns="236200" rIns="236200" bIns="2362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62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Competencia científica</a:t>
              </a:r>
            </a:p>
          </p:txBody>
        </p:sp>
        <p:sp>
          <p:nvSpPr>
            <p:cNvPr id="207" name="Shape 207"/>
            <p:cNvSpPr/>
            <p:nvPr/>
          </p:nvSpPr>
          <p:spPr>
            <a:xfrm>
              <a:off x="4152" y="1371600"/>
              <a:ext cx="2831976" cy="2880360"/>
            </a:xfrm>
            <a:prstGeom prst="rect">
              <a:avLst/>
            </a:prstGeom>
            <a:solidFill>
              <a:schemeClr val="accent1"/>
            </a:solidFill>
            <a:ln w="11425" cap="flat" cmpd="sng">
              <a:solidFill>
                <a:schemeClr val="lt1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8" name="Shape 208"/>
            <p:cNvSpPr txBox="1"/>
            <p:nvPr/>
          </p:nvSpPr>
          <p:spPr>
            <a:xfrm>
              <a:off x="4152" y="1371600"/>
              <a:ext cx="2831976" cy="2880360"/>
            </a:xfrm>
            <a:prstGeom prst="rect">
              <a:avLst/>
            </a:prstGeom>
            <a:noFill/>
            <a:ln>
              <a:noFill/>
            </a:ln>
          </p:spPr>
          <p:txBody>
            <a:bodyPr lIns="129525" tIns="129525" rIns="129525" bIns="1295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34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Competencia digital</a:t>
              </a:r>
            </a:p>
          </p:txBody>
        </p:sp>
        <p:sp>
          <p:nvSpPr>
            <p:cNvPr id="209" name="Shape 209"/>
            <p:cNvSpPr/>
            <p:nvPr/>
          </p:nvSpPr>
          <p:spPr>
            <a:xfrm>
              <a:off x="2836130" y="1371600"/>
              <a:ext cx="2831976" cy="2880360"/>
            </a:xfrm>
            <a:prstGeom prst="rect">
              <a:avLst/>
            </a:prstGeom>
            <a:solidFill>
              <a:schemeClr val="accent1"/>
            </a:solidFill>
            <a:ln w="11425" cap="flat" cmpd="sng">
              <a:solidFill>
                <a:schemeClr val="lt1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0" name="Shape 210"/>
            <p:cNvSpPr txBox="1"/>
            <p:nvPr/>
          </p:nvSpPr>
          <p:spPr>
            <a:xfrm>
              <a:off x="2836130" y="1371600"/>
              <a:ext cx="2831976" cy="2880360"/>
            </a:xfrm>
            <a:prstGeom prst="rect">
              <a:avLst/>
            </a:prstGeom>
            <a:noFill/>
            <a:ln>
              <a:noFill/>
            </a:ln>
          </p:spPr>
          <p:txBody>
            <a:bodyPr lIns="129525" tIns="129525" rIns="129525" bIns="1295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34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Competencia matemática</a:t>
              </a:r>
            </a:p>
          </p:txBody>
        </p:sp>
        <p:sp>
          <p:nvSpPr>
            <p:cNvPr id="211" name="Shape 211"/>
            <p:cNvSpPr/>
            <p:nvPr/>
          </p:nvSpPr>
          <p:spPr>
            <a:xfrm>
              <a:off x="5668107" y="1371600"/>
              <a:ext cx="2831976" cy="2880360"/>
            </a:xfrm>
            <a:prstGeom prst="rect">
              <a:avLst/>
            </a:prstGeom>
            <a:solidFill>
              <a:schemeClr val="accent1"/>
            </a:solidFill>
            <a:ln w="11425" cap="flat" cmpd="sng">
              <a:solidFill>
                <a:schemeClr val="lt1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2" name="Shape 212"/>
            <p:cNvSpPr txBox="1"/>
            <p:nvPr/>
          </p:nvSpPr>
          <p:spPr>
            <a:xfrm>
              <a:off x="5668107" y="1371600"/>
              <a:ext cx="2831976" cy="2880360"/>
            </a:xfrm>
            <a:prstGeom prst="rect">
              <a:avLst/>
            </a:prstGeom>
            <a:noFill/>
            <a:ln>
              <a:noFill/>
            </a:ln>
          </p:spPr>
          <p:txBody>
            <a:bodyPr lIns="129525" tIns="129525" rIns="129525" bIns="1295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34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Competencia lingüística  </a:t>
              </a:r>
            </a:p>
          </p:txBody>
        </p:sp>
        <p:sp>
          <p:nvSpPr>
            <p:cNvPr id="213" name="Shape 213"/>
            <p:cNvSpPr/>
            <p:nvPr/>
          </p:nvSpPr>
          <p:spPr>
            <a:xfrm>
              <a:off x="0" y="4251960"/>
              <a:ext cx="8504237" cy="320039"/>
            </a:xfrm>
            <a:prstGeom prst="rect">
              <a:avLst/>
            </a:prstGeom>
            <a:solidFill>
              <a:srgbClr val="BC573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r>
              <a:rPr lang="en-US" sz="3300" b="0" i="0" u="none" strike="noStrike" cap="none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Expectativas de logro: competencia científica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301750" y="1726824"/>
            <a:ext cx="8503800" cy="4372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340947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3000"/>
              <a:t>Busca, </a:t>
            </a:r>
            <a:r>
              <a:rPr lang="en-US" sz="3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selecciona y utiliza información relevante para resolver situaciones problemáticas en forma responsable. </a:t>
            </a:r>
          </a:p>
          <a:p>
            <a:pPr marL="274320" marR="0" lvl="0" indent="-340947" algn="just" rtl="0">
              <a:lnSpc>
                <a:spcPct val="90000"/>
              </a:lnSpc>
              <a:spcBef>
                <a:spcPts val="459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3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Hace uso adecuado e incrementa un vocabulario contextualizado a la situación.</a:t>
            </a:r>
          </a:p>
          <a:p>
            <a:pPr marL="274320" marR="0" lvl="0" indent="-340947" algn="just" rtl="0">
              <a:lnSpc>
                <a:spcPct val="90000"/>
              </a:lnSpc>
              <a:spcBef>
                <a:spcPts val="459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3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Procede con metodología experimental: elabora preguntas investigables, selecciona variables relevantes, propone hipótesis, planifica y realiza actividades experimentales. </a:t>
            </a:r>
          </a:p>
          <a:p>
            <a:pPr marL="0" marR="0" lvl="0" indent="0" algn="l" rtl="0">
              <a:lnSpc>
                <a:spcPct val="90000"/>
              </a:lnSpc>
              <a:spcBef>
                <a:spcPts val="459"/>
              </a:spcBef>
              <a:spcAft>
                <a:spcPts val="0"/>
              </a:spcAft>
              <a:buNone/>
            </a:pPr>
            <a:endParaRPr/>
          </a:p>
          <a:p>
            <a:pPr marL="274320" marR="0" lvl="0" indent="-274320" algn="l" rtl="0">
              <a:lnSpc>
                <a:spcPct val="90000"/>
              </a:lnSpc>
              <a:spcBef>
                <a:spcPts val="459"/>
              </a:spcBef>
              <a:buClr>
                <a:schemeClr val="accent1"/>
              </a:buClr>
              <a:buSzPct val="84815"/>
              <a:buFont typeface="Noto Sans Symbols"/>
              <a:buNone/>
            </a:pPr>
            <a:endParaRPr sz="2295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0" name="Shape 220"/>
          <p:cNvSpPr txBox="1"/>
          <p:nvPr/>
        </p:nvSpPr>
        <p:spPr>
          <a:xfrm>
            <a:off x="4749550" y="6445200"/>
            <a:ext cx="4394400" cy="41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     Inspecciones de Ciencias Experimentales, 2016)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9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r>
              <a:rPr lang="en-US">
                <a:solidFill>
                  <a:srgbClr val="0000FF"/>
                </a:solidFill>
              </a:rPr>
              <a:t>Expectativas de logro: competencia científica</a:t>
            </a:r>
          </a:p>
        </p:txBody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317050" y="1371574"/>
            <a:ext cx="8503800" cy="442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indent="-66626" algn="just" rtl="0">
              <a:lnSpc>
                <a:spcPct val="90000"/>
              </a:lnSpc>
              <a:spcBef>
                <a:spcPts val="459"/>
              </a:spcBef>
              <a:buSzPct val="100000"/>
            </a:pPr>
            <a:r>
              <a:rPr lang="en-US" sz="3000"/>
              <a:t>Construye y maneja instrumentos de medidas.</a:t>
            </a:r>
          </a:p>
          <a:p>
            <a:pPr lvl="0" indent="-66626" algn="just" rtl="0">
              <a:lnSpc>
                <a:spcPct val="90000"/>
              </a:lnSpc>
              <a:spcBef>
                <a:spcPts val="459"/>
              </a:spcBef>
              <a:buSzPct val="100000"/>
            </a:pPr>
            <a:r>
              <a:rPr lang="en-US" sz="3000"/>
              <a:t>Comunica información en forma escrita: marcos teóricos, realiza esquemas, descripciones, registros y procesamiento de datos (tablas, gráficas, etc), análisis, discusiones, conclusiones, informes, póster. Comunica información en forma oral u otros formatos.</a:t>
            </a:r>
          </a:p>
          <a:p>
            <a:pPr lvl="0" indent="-66626" algn="just" rtl="0">
              <a:lnSpc>
                <a:spcPct val="90000"/>
              </a:lnSpc>
              <a:spcBef>
                <a:spcPts val="459"/>
              </a:spcBef>
              <a:buSzPct val="100000"/>
            </a:pPr>
            <a:r>
              <a:rPr lang="en-US" sz="3000"/>
              <a:t>Construye,  interpreta y utiliza modelos.</a:t>
            </a:r>
          </a:p>
          <a:p>
            <a:pPr lvl="0" indent="-66626" algn="just" rtl="0">
              <a:lnSpc>
                <a:spcPct val="90000"/>
              </a:lnSpc>
              <a:spcBef>
                <a:spcPts val="459"/>
              </a:spcBef>
              <a:buSzPct val="100000"/>
            </a:pPr>
            <a:r>
              <a:rPr lang="en-US" sz="3000"/>
              <a:t>Conocer y utilizar las tecnologías existentes para el aprendizaje.</a:t>
            </a:r>
          </a:p>
          <a:p>
            <a:pPr marL="0" lvl="0" indent="0" algn="just" rtl="0">
              <a:lnSpc>
                <a:spcPct val="90000"/>
              </a:lnSpc>
              <a:spcBef>
                <a:spcPts val="459"/>
              </a:spcBef>
              <a:buNone/>
            </a:pPr>
            <a:endParaRPr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9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r>
              <a:rPr lang="en-US">
                <a:solidFill>
                  <a:srgbClr val="0000FF"/>
                </a:solidFill>
              </a:rPr>
              <a:t>Cultura Matemática </a:t>
            </a:r>
          </a:p>
        </p:txBody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8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459"/>
              </a:spcBef>
              <a:spcAft>
                <a:spcPts val="0"/>
              </a:spcAft>
              <a:buNone/>
            </a:pPr>
            <a:r>
              <a:rPr lang="en-US" sz="3000"/>
              <a:t>Reconocer el papel de la Matemática en el mundo y su valor como producción cultural, poder usar la Matemática para tomar decisiones necesarias para la vida como ciudadano responsable, constructivo, reflexivo y comprometido.</a:t>
            </a:r>
          </a:p>
          <a:p>
            <a:pPr marL="0" marR="0" lvl="0" indent="0" algn="just" rtl="0">
              <a:lnSpc>
                <a:spcPct val="90000"/>
              </a:lnSpc>
              <a:spcBef>
                <a:spcPts val="459"/>
              </a:spcBef>
              <a:spcAft>
                <a:spcPts val="0"/>
              </a:spcAft>
              <a:buNone/>
            </a:pPr>
            <a:endParaRPr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301752" y="99825"/>
            <a:ext cx="8534400" cy="759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>
                <a:solidFill>
                  <a:srgbClr val="0000FF"/>
                </a:solidFill>
              </a:rPr>
              <a:t>Expectativas de logro en Matemática</a:t>
            </a:r>
          </a:p>
        </p:txBody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320102" y="1248273"/>
            <a:ext cx="85038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74320" marR="0" lvl="0" indent="-302846" algn="just" rtl="0">
              <a:lnSpc>
                <a:spcPct val="90000"/>
              </a:lnSpc>
              <a:spcBef>
                <a:spcPts val="459"/>
              </a:spcBef>
              <a:spcAft>
                <a:spcPts val="0"/>
              </a:spcAft>
              <a:buSzPct val="100000"/>
            </a:pPr>
            <a:r>
              <a:rPr lang="en-US" sz="2400" i="1"/>
              <a:t>Leer y escribir textos matemáticos</a:t>
            </a:r>
            <a:r>
              <a:rPr lang="en-US" sz="2400"/>
              <a:t>: utilizar, seleccionar, interpretar y producir información relevante considerando diferentes modos de representación.</a:t>
            </a:r>
          </a:p>
          <a:p>
            <a:pPr marL="274320" marR="0" lvl="0" indent="-302846" algn="just" rtl="0">
              <a:lnSpc>
                <a:spcPct val="90000"/>
              </a:lnSpc>
              <a:spcBef>
                <a:spcPts val="459"/>
              </a:spcBef>
              <a:spcAft>
                <a:spcPts val="0"/>
              </a:spcAft>
              <a:buSzPct val="100000"/>
            </a:pPr>
            <a:r>
              <a:rPr lang="en-US" sz="2400" i="1"/>
              <a:t>Resolver problemas en diferentes contextos</a:t>
            </a:r>
            <a:r>
              <a:rPr lang="en-US" sz="2400"/>
              <a:t>: seleccionar información relevante, planificar una estrategia de resolución, poner en juego la estrategia de resolución monitoreando su eficacia, analizar y justificar las soluciones obtenidas, transferir lo aprendido a nuevos problemas.</a:t>
            </a:r>
          </a:p>
          <a:p>
            <a:pPr marL="274320" marR="0" lvl="0" indent="-302846" algn="just" rtl="0">
              <a:lnSpc>
                <a:spcPct val="90000"/>
              </a:lnSpc>
              <a:spcBef>
                <a:spcPts val="459"/>
              </a:spcBef>
              <a:spcAft>
                <a:spcPts val="0"/>
              </a:spcAft>
              <a:buSzPct val="100000"/>
            </a:pPr>
            <a:r>
              <a:rPr lang="en-US" sz="2400" i="1"/>
              <a:t>Modelizar</a:t>
            </a:r>
            <a:r>
              <a:rPr lang="en-US" sz="2400"/>
              <a:t>: reconocer, interpretar y producir modelos matemáticos.</a:t>
            </a:r>
          </a:p>
          <a:p>
            <a:pPr marL="274320" marR="0" lvl="0" indent="-302846" algn="just" rtl="0">
              <a:lnSpc>
                <a:spcPct val="90000"/>
              </a:lnSpc>
              <a:spcBef>
                <a:spcPts val="459"/>
              </a:spcBef>
              <a:spcAft>
                <a:spcPts val="0"/>
              </a:spcAft>
              <a:buSzPct val="100000"/>
            </a:pPr>
            <a:r>
              <a:rPr lang="en-US" sz="2400" i="1"/>
              <a:t>Valorar el trabajo en Matemática</a:t>
            </a:r>
            <a:r>
              <a:rPr lang="en-US" sz="2400"/>
              <a:t>: confiar en la capacidad de estudiar y aprender Matemática tanto en el trabajo individual como colectivo, reconocer el valor de la asignatura a lo largo de la historia y en el momento actual.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3494</TotalTime>
  <Words>632</Words>
  <Application>Microsoft Office PowerPoint</Application>
  <PresentationFormat>On-screen Show (4:3)</PresentationFormat>
  <Paragraphs>102</Paragraphs>
  <Slides>19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Civic</vt:lpstr>
      <vt:lpstr>Salas sector Ciencias</vt:lpstr>
      <vt:lpstr>¿Qué significa?</vt:lpstr>
      <vt:lpstr>PowerPoint Presentation</vt:lpstr>
      <vt:lpstr>PowerPoint Presentation</vt:lpstr>
      <vt:lpstr>Diferentes competencias</vt:lpstr>
      <vt:lpstr>Expectativas de logro: competencia científica</vt:lpstr>
      <vt:lpstr>Expectativas de logro: competencia científica</vt:lpstr>
      <vt:lpstr>Cultura Matemática </vt:lpstr>
      <vt:lpstr>Expectativas de logro en Matemática</vt:lpstr>
      <vt:lpstr>Evaluación para el aprendizaje</vt:lpstr>
      <vt:lpstr>PowerPoint Presentation</vt:lpstr>
      <vt:lpstr>Distintas capacidades de cada dimensión de la competencia científica en el modelo de enseñanza y de aprendizaje por investigación:</vt:lpstr>
      <vt:lpstr>PowerPoint Presentation</vt:lpstr>
      <vt:lpstr>  2017 Año Internacional del Turismo Sostenible para el Desarrollo</vt:lpstr>
      <vt:lpstr>Taller 1</vt:lpstr>
      <vt:lpstr>Taller 2</vt:lpstr>
      <vt:lpstr>Referencias Bibliográficas</vt:lpstr>
      <vt:lpstr> ¡GRACIAS!</vt:lpstr>
      <vt:lpstr>Evaluación de la sala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Salas sector Ciencias</dc:title>
  <dc:creator>Daisy</dc:creator>
  <cp:lastModifiedBy>Daisy</cp:lastModifiedBy>
  <cp:revision>8</cp:revision>
  <dcterms:modified xsi:type="dcterms:W3CDTF">2017-02-13T11:40:36Z</dcterms:modified>
</cp:coreProperties>
</file>