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74" r:id="rId14"/>
    <p:sldId id="269" r:id="rId15"/>
    <p:sldId id="275" r:id="rId16"/>
    <p:sldId id="270" r:id="rId17"/>
    <p:sldId id="271" r:id="rId18"/>
    <p:sldId id="272" r:id="rId19"/>
    <p:sldId id="265" r:id="rId20"/>
    <p:sldId id="273"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B7AEDEA-80F0-45AF-8083-CDEC086F3ACF}" type="datetimeFigureOut">
              <a:rPr lang="es-ES" smtClean="0"/>
              <a:t>07/05/2014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08742C3-786A-4827-AD7E-4E465BA37990}" type="slidenum">
              <a:rPr lang="es-ES" smtClean="0"/>
              <a:t>‹Nº›</a:t>
            </a:fld>
            <a:endParaRPr lang="es-ES"/>
          </a:p>
        </p:txBody>
      </p:sp>
    </p:spTree>
    <p:extLst>
      <p:ext uri="{BB962C8B-B14F-4D97-AF65-F5344CB8AC3E}">
        <p14:creationId xmlns:p14="http://schemas.microsoft.com/office/powerpoint/2010/main" val="2884091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B7AEDEA-80F0-45AF-8083-CDEC086F3ACF}" type="datetimeFigureOut">
              <a:rPr lang="es-ES" smtClean="0"/>
              <a:t>07/05/2014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08742C3-786A-4827-AD7E-4E465BA37990}" type="slidenum">
              <a:rPr lang="es-ES" smtClean="0"/>
              <a:t>‹Nº›</a:t>
            </a:fld>
            <a:endParaRPr lang="es-ES"/>
          </a:p>
        </p:txBody>
      </p:sp>
    </p:spTree>
    <p:extLst>
      <p:ext uri="{BB962C8B-B14F-4D97-AF65-F5344CB8AC3E}">
        <p14:creationId xmlns:p14="http://schemas.microsoft.com/office/powerpoint/2010/main" val="2973301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B7AEDEA-80F0-45AF-8083-CDEC086F3ACF}" type="datetimeFigureOut">
              <a:rPr lang="es-ES" smtClean="0"/>
              <a:t>07/05/2014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08742C3-786A-4827-AD7E-4E465BA37990}" type="slidenum">
              <a:rPr lang="es-ES" smtClean="0"/>
              <a:t>‹Nº›</a:t>
            </a:fld>
            <a:endParaRPr lang="es-ES"/>
          </a:p>
        </p:txBody>
      </p:sp>
    </p:spTree>
    <p:extLst>
      <p:ext uri="{BB962C8B-B14F-4D97-AF65-F5344CB8AC3E}">
        <p14:creationId xmlns:p14="http://schemas.microsoft.com/office/powerpoint/2010/main" val="150614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B7AEDEA-80F0-45AF-8083-CDEC086F3ACF}" type="datetimeFigureOut">
              <a:rPr lang="es-ES" smtClean="0"/>
              <a:t>07/05/2014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08742C3-786A-4827-AD7E-4E465BA37990}" type="slidenum">
              <a:rPr lang="es-ES" smtClean="0"/>
              <a:t>‹Nº›</a:t>
            </a:fld>
            <a:endParaRPr lang="es-ES"/>
          </a:p>
        </p:txBody>
      </p:sp>
    </p:spTree>
    <p:extLst>
      <p:ext uri="{BB962C8B-B14F-4D97-AF65-F5344CB8AC3E}">
        <p14:creationId xmlns:p14="http://schemas.microsoft.com/office/powerpoint/2010/main" val="3867902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B7AEDEA-80F0-45AF-8083-CDEC086F3ACF}" type="datetimeFigureOut">
              <a:rPr lang="es-ES" smtClean="0"/>
              <a:t>07/05/2014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08742C3-786A-4827-AD7E-4E465BA37990}" type="slidenum">
              <a:rPr lang="es-ES" smtClean="0"/>
              <a:t>‹Nº›</a:t>
            </a:fld>
            <a:endParaRPr lang="es-ES"/>
          </a:p>
        </p:txBody>
      </p:sp>
    </p:spTree>
    <p:extLst>
      <p:ext uri="{BB962C8B-B14F-4D97-AF65-F5344CB8AC3E}">
        <p14:creationId xmlns:p14="http://schemas.microsoft.com/office/powerpoint/2010/main" val="3991503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B7AEDEA-80F0-45AF-8083-CDEC086F3ACF}" type="datetimeFigureOut">
              <a:rPr lang="es-ES" smtClean="0"/>
              <a:t>07/05/2014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08742C3-786A-4827-AD7E-4E465BA37990}" type="slidenum">
              <a:rPr lang="es-ES" smtClean="0"/>
              <a:t>‹Nº›</a:t>
            </a:fld>
            <a:endParaRPr lang="es-ES"/>
          </a:p>
        </p:txBody>
      </p:sp>
    </p:spTree>
    <p:extLst>
      <p:ext uri="{BB962C8B-B14F-4D97-AF65-F5344CB8AC3E}">
        <p14:creationId xmlns:p14="http://schemas.microsoft.com/office/powerpoint/2010/main" val="332987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B7AEDEA-80F0-45AF-8083-CDEC086F3ACF}" type="datetimeFigureOut">
              <a:rPr lang="es-ES" smtClean="0"/>
              <a:t>07/05/2014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08742C3-786A-4827-AD7E-4E465BA37990}" type="slidenum">
              <a:rPr lang="es-ES" smtClean="0"/>
              <a:t>‹Nº›</a:t>
            </a:fld>
            <a:endParaRPr lang="es-ES"/>
          </a:p>
        </p:txBody>
      </p:sp>
    </p:spTree>
    <p:extLst>
      <p:ext uri="{BB962C8B-B14F-4D97-AF65-F5344CB8AC3E}">
        <p14:creationId xmlns:p14="http://schemas.microsoft.com/office/powerpoint/2010/main" val="1033659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B7AEDEA-80F0-45AF-8083-CDEC086F3ACF}" type="datetimeFigureOut">
              <a:rPr lang="es-ES" smtClean="0"/>
              <a:t>07/05/2014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08742C3-786A-4827-AD7E-4E465BA37990}" type="slidenum">
              <a:rPr lang="es-ES" smtClean="0"/>
              <a:t>‹Nº›</a:t>
            </a:fld>
            <a:endParaRPr lang="es-ES"/>
          </a:p>
        </p:txBody>
      </p:sp>
    </p:spTree>
    <p:extLst>
      <p:ext uri="{BB962C8B-B14F-4D97-AF65-F5344CB8AC3E}">
        <p14:creationId xmlns:p14="http://schemas.microsoft.com/office/powerpoint/2010/main" val="2028847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B7AEDEA-80F0-45AF-8083-CDEC086F3ACF}" type="datetimeFigureOut">
              <a:rPr lang="es-ES" smtClean="0"/>
              <a:t>07/05/2014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08742C3-786A-4827-AD7E-4E465BA37990}" type="slidenum">
              <a:rPr lang="es-ES" smtClean="0"/>
              <a:t>‹Nº›</a:t>
            </a:fld>
            <a:endParaRPr lang="es-ES"/>
          </a:p>
        </p:txBody>
      </p:sp>
    </p:spTree>
    <p:extLst>
      <p:ext uri="{BB962C8B-B14F-4D97-AF65-F5344CB8AC3E}">
        <p14:creationId xmlns:p14="http://schemas.microsoft.com/office/powerpoint/2010/main" val="3215830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B7AEDEA-80F0-45AF-8083-CDEC086F3ACF}" type="datetimeFigureOut">
              <a:rPr lang="es-ES" smtClean="0"/>
              <a:t>07/05/2014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08742C3-786A-4827-AD7E-4E465BA37990}" type="slidenum">
              <a:rPr lang="es-ES" smtClean="0"/>
              <a:t>‹Nº›</a:t>
            </a:fld>
            <a:endParaRPr lang="es-ES"/>
          </a:p>
        </p:txBody>
      </p:sp>
    </p:spTree>
    <p:extLst>
      <p:ext uri="{BB962C8B-B14F-4D97-AF65-F5344CB8AC3E}">
        <p14:creationId xmlns:p14="http://schemas.microsoft.com/office/powerpoint/2010/main" val="1101502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B7AEDEA-80F0-45AF-8083-CDEC086F3ACF}" type="datetimeFigureOut">
              <a:rPr lang="es-ES" smtClean="0"/>
              <a:t>07/05/2014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08742C3-786A-4827-AD7E-4E465BA37990}" type="slidenum">
              <a:rPr lang="es-ES" smtClean="0"/>
              <a:t>‹Nº›</a:t>
            </a:fld>
            <a:endParaRPr lang="es-ES"/>
          </a:p>
        </p:txBody>
      </p:sp>
    </p:spTree>
    <p:extLst>
      <p:ext uri="{BB962C8B-B14F-4D97-AF65-F5344CB8AC3E}">
        <p14:creationId xmlns:p14="http://schemas.microsoft.com/office/powerpoint/2010/main" val="1992917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AEDEA-80F0-45AF-8083-CDEC086F3ACF}" type="datetimeFigureOut">
              <a:rPr lang="es-ES" smtClean="0"/>
              <a:t>07/05/2014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8742C3-786A-4827-AD7E-4E465BA37990}" type="slidenum">
              <a:rPr lang="es-ES" smtClean="0"/>
              <a:t>‹Nº›</a:t>
            </a:fld>
            <a:endParaRPr lang="es-ES"/>
          </a:p>
        </p:txBody>
      </p:sp>
    </p:spTree>
    <p:extLst>
      <p:ext uri="{BB962C8B-B14F-4D97-AF65-F5344CB8AC3E}">
        <p14:creationId xmlns:p14="http://schemas.microsoft.com/office/powerpoint/2010/main" val="1249934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6.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image" Target="../media/image13.png"/><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image" Target="../media/image14.wmf"/><Relationship Id="rId4" Type="http://schemas.openxmlformats.org/officeDocument/2006/relationships/oleObject" Target="../embeddings/oleObject7.bin"/><Relationship Id="rId9" Type="http://schemas.openxmlformats.org/officeDocument/2006/relationships/image" Target="../media/image16.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404664"/>
            <a:ext cx="7772400" cy="1470025"/>
          </a:xfrm>
        </p:spPr>
        <p:txBody>
          <a:bodyPr/>
          <a:lstStyle/>
          <a:p>
            <a:r>
              <a:rPr lang="es-ES" dirty="0" smtClean="0"/>
              <a:t>vectores</a:t>
            </a:r>
            <a:endParaRPr lang="es-ES" dirty="0"/>
          </a:p>
        </p:txBody>
      </p:sp>
      <p:sp>
        <p:nvSpPr>
          <p:cNvPr id="3" name="2 Subtítulo"/>
          <p:cNvSpPr>
            <a:spLocks noGrp="1"/>
          </p:cNvSpPr>
          <p:nvPr>
            <p:ph type="subTitle" idx="1"/>
          </p:nvPr>
        </p:nvSpPr>
        <p:spPr>
          <a:xfrm>
            <a:off x="251520" y="1628799"/>
            <a:ext cx="8640960" cy="4524865"/>
          </a:xfrm>
        </p:spPr>
        <p:txBody>
          <a:bodyPr>
            <a:normAutofit lnSpcReduction="10000"/>
          </a:bodyPr>
          <a:lstStyle/>
          <a:p>
            <a:pPr algn="l"/>
            <a:r>
              <a:rPr lang="es-ES" dirty="0" smtClean="0">
                <a:solidFill>
                  <a:schemeClr val="tx1"/>
                </a:solidFill>
              </a:rPr>
              <a:t>* Un vector es un segmento de recta orientado.</a:t>
            </a:r>
          </a:p>
          <a:p>
            <a:pPr algn="l"/>
            <a:endParaRPr lang="es-ES" dirty="0">
              <a:solidFill>
                <a:schemeClr val="tx1"/>
              </a:solidFill>
            </a:endParaRPr>
          </a:p>
          <a:p>
            <a:pPr marL="457200" indent="-457200" algn="l">
              <a:buFont typeface="Arial" charset="0"/>
              <a:buChar char="•"/>
            </a:pPr>
            <a:r>
              <a:rPr lang="es-ES" dirty="0" smtClean="0">
                <a:solidFill>
                  <a:schemeClr val="tx1"/>
                </a:solidFill>
              </a:rPr>
              <a:t>En física, existen algunas magnitudes (llamadas magnitudes vectoriales) que se representan mediante un vector. ¿Por qué? Porque si sólo indicáramos cuánto vale, la información que estaríamos dando sería incompleta.</a:t>
            </a:r>
          </a:p>
          <a:p>
            <a:pPr marL="457200" indent="-457200" algn="l">
              <a:buFont typeface="Arial" charset="0"/>
              <a:buChar char="•"/>
            </a:pPr>
            <a:endParaRPr lang="es-ES" dirty="0">
              <a:solidFill>
                <a:schemeClr val="tx1"/>
              </a:solidFill>
            </a:endParaRPr>
          </a:p>
          <a:p>
            <a:pPr marL="457200" indent="-457200" algn="l">
              <a:buFont typeface="Arial" charset="0"/>
              <a:buChar char="•"/>
            </a:pPr>
            <a:r>
              <a:rPr lang="es-ES" dirty="0" smtClean="0">
                <a:solidFill>
                  <a:schemeClr val="tx1"/>
                </a:solidFill>
              </a:rPr>
              <a:t>Algunos ejemplos: </a:t>
            </a:r>
          </a:p>
          <a:p>
            <a:pPr algn="l"/>
            <a:endParaRPr lang="es-ES" dirty="0">
              <a:solidFill>
                <a:schemeClr val="tx1"/>
              </a:solidFill>
            </a:endParaRPr>
          </a:p>
          <a:p>
            <a:pPr algn="l"/>
            <a:endParaRPr lang="es-ES" dirty="0">
              <a:solidFill>
                <a:schemeClr val="tx1"/>
              </a:solidFill>
            </a:endParaRPr>
          </a:p>
        </p:txBody>
      </p:sp>
    </p:spTree>
    <p:extLst>
      <p:ext uri="{BB962C8B-B14F-4D97-AF65-F5344CB8AC3E}">
        <p14:creationId xmlns:p14="http://schemas.microsoft.com/office/powerpoint/2010/main" val="2555180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140" y="188640"/>
            <a:ext cx="8229600" cy="4525963"/>
          </a:xfrm>
        </p:spPr>
        <p:txBody>
          <a:bodyPr/>
          <a:lstStyle/>
          <a:p>
            <a:r>
              <a:rPr lang="es-ES" dirty="0" smtClean="0"/>
              <a:t>Si usted teme que las paralelas le queden algo torcidas, puede utilizar compás para hallar el extremo del vector suma: </a:t>
            </a:r>
            <a:endParaRPr lang="es-ES" dirty="0"/>
          </a:p>
        </p:txBody>
      </p:sp>
      <p:cxnSp>
        <p:nvCxnSpPr>
          <p:cNvPr id="4" name="3 Conector recto de flecha"/>
          <p:cNvCxnSpPr/>
          <p:nvPr/>
        </p:nvCxnSpPr>
        <p:spPr>
          <a:xfrm>
            <a:off x="1259632" y="3906669"/>
            <a:ext cx="2160000" cy="0"/>
          </a:xfrm>
          <a:prstGeom prst="straightConnector1">
            <a:avLst/>
          </a:prstGeom>
          <a:ln>
            <a:solidFill>
              <a:schemeClr val="tx1"/>
            </a:solidFill>
            <a:headEnd type="oval" w="med" len="med"/>
            <a:tailEnd type="arrow" w="lg" len="lg"/>
          </a:ln>
        </p:spPr>
        <p:style>
          <a:lnRef idx="1">
            <a:schemeClr val="accent1"/>
          </a:lnRef>
          <a:fillRef idx="0">
            <a:schemeClr val="accent1"/>
          </a:fillRef>
          <a:effectRef idx="0">
            <a:schemeClr val="accent1"/>
          </a:effectRef>
          <a:fontRef idx="minor">
            <a:schemeClr val="tx1"/>
          </a:fontRef>
        </p:style>
      </p:cxnSp>
      <p:cxnSp>
        <p:nvCxnSpPr>
          <p:cNvPr id="5" name="4 Conector recto de flecha"/>
          <p:cNvCxnSpPr/>
          <p:nvPr/>
        </p:nvCxnSpPr>
        <p:spPr>
          <a:xfrm flipV="1">
            <a:off x="1259632" y="1844824"/>
            <a:ext cx="0" cy="20855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3563888" y="3789040"/>
            <a:ext cx="534144" cy="523220"/>
          </a:xfrm>
          <a:prstGeom prst="rect">
            <a:avLst/>
          </a:prstGeom>
          <a:noFill/>
        </p:spPr>
        <p:txBody>
          <a:bodyPr wrap="square" rtlCol="0">
            <a:spAutoFit/>
          </a:bodyPr>
          <a:lstStyle/>
          <a:p>
            <a:r>
              <a:rPr lang="es-ES" sz="2800" dirty="0" smtClean="0"/>
              <a:t>F</a:t>
            </a:r>
            <a:r>
              <a:rPr lang="es-ES" sz="2800" baseline="-25000" dirty="0" smtClean="0"/>
              <a:t>1</a:t>
            </a:r>
            <a:endParaRPr lang="es-ES" sz="2800" baseline="-25000" dirty="0"/>
          </a:p>
        </p:txBody>
      </p:sp>
      <p:sp>
        <p:nvSpPr>
          <p:cNvPr id="7" name="6 CuadroTexto"/>
          <p:cNvSpPr txBox="1"/>
          <p:nvPr/>
        </p:nvSpPr>
        <p:spPr>
          <a:xfrm>
            <a:off x="539552" y="2204864"/>
            <a:ext cx="534144" cy="523220"/>
          </a:xfrm>
          <a:prstGeom prst="rect">
            <a:avLst/>
          </a:prstGeom>
          <a:noFill/>
        </p:spPr>
        <p:txBody>
          <a:bodyPr wrap="square" rtlCol="0">
            <a:spAutoFit/>
          </a:bodyPr>
          <a:lstStyle/>
          <a:p>
            <a:r>
              <a:rPr lang="es-ES" sz="2800" dirty="0" smtClean="0"/>
              <a:t>F</a:t>
            </a:r>
            <a:r>
              <a:rPr lang="es-ES" sz="2800" baseline="-25000" dirty="0" smtClean="0"/>
              <a:t>2</a:t>
            </a:r>
            <a:endParaRPr lang="es-ES" sz="2800" baseline="-25000" dirty="0"/>
          </a:p>
        </p:txBody>
      </p:sp>
      <p:cxnSp>
        <p:nvCxnSpPr>
          <p:cNvPr id="8" name="7 Conector recto de flecha"/>
          <p:cNvCxnSpPr/>
          <p:nvPr/>
        </p:nvCxnSpPr>
        <p:spPr>
          <a:xfrm>
            <a:off x="662608" y="2213636"/>
            <a:ext cx="2880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a:off x="3686944" y="3789040"/>
            <a:ext cx="2880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15 CuadroTexto"/>
          <p:cNvSpPr txBox="1"/>
          <p:nvPr/>
        </p:nvSpPr>
        <p:spPr>
          <a:xfrm>
            <a:off x="4932040" y="1700808"/>
            <a:ext cx="4211960" cy="3416320"/>
          </a:xfrm>
          <a:prstGeom prst="rect">
            <a:avLst/>
          </a:prstGeom>
          <a:noFill/>
        </p:spPr>
        <p:txBody>
          <a:bodyPr wrap="square" rtlCol="0">
            <a:spAutoFit/>
          </a:bodyPr>
          <a:lstStyle/>
          <a:p>
            <a:r>
              <a:rPr lang="es-ES" sz="2400" dirty="0" smtClean="0"/>
              <a:t>Tome </a:t>
            </a:r>
            <a:r>
              <a:rPr lang="es-ES" sz="2400" dirty="0" smtClean="0"/>
              <a:t>la medida del vector F</a:t>
            </a:r>
            <a:r>
              <a:rPr lang="es-ES" sz="2800" baseline="-25000" dirty="0"/>
              <a:t>1</a:t>
            </a:r>
            <a:r>
              <a:rPr lang="es-ES" sz="2400" dirty="0" smtClean="0"/>
              <a:t>, y apoyando el compás en extremo de F</a:t>
            </a:r>
            <a:r>
              <a:rPr lang="es-ES" sz="2800" baseline="-25000" dirty="0"/>
              <a:t>2</a:t>
            </a:r>
            <a:r>
              <a:rPr lang="es-ES" sz="2400" dirty="0" smtClean="0"/>
              <a:t>, </a:t>
            </a:r>
            <a:r>
              <a:rPr lang="es-ES" sz="2400" dirty="0" smtClean="0"/>
              <a:t>marque </a:t>
            </a:r>
            <a:r>
              <a:rPr lang="es-ES" sz="2400" dirty="0" smtClean="0"/>
              <a:t>un arco.</a:t>
            </a:r>
          </a:p>
          <a:p>
            <a:r>
              <a:rPr lang="es-ES" sz="2400" dirty="0" smtClean="0"/>
              <a:t>Repita </a:t>
            </a:r>
            <a:r>
              <a:rPr lang="es-ES" sz="2400" dirty="0" smtClean="0"/>
              <a:t>el procedimiento, pero tomando la medida de F</a:t>
            </a:r>
            <a:r>
              <a:rPr lang="es-ES" sz="2800" baseline="-25000" dirty="0"/>
              <a:t>2, </a:t>
            </a:r>
            <a:r>
              <a:rPr lang="es-ES" sz="2400" dirty="0" smtClean="0"/>
              <a:t>y luego haciendo un arco en el extremo de F</a:t>
            </a:r>
            <a:r>
              <a:rPr lang="es-ES" sz="2800" baseline="-25000" dirty="0"/>
              <a:t>1</a:t>
            </a:r>
            <a:r>
              <a:rPr lang="es-ES" sz="2400" dirty="0" smtClean="0"/>
              <a:t>. </a:t>
            </a:r>
          </a:p>
          <a:p>
            <a:r>
              <a:rPr lang="es-ES" sz="2400" dirty="0" smtClean="0"/>
              <a:t>Finalmente podrá trazar y medir la diagonal.</a:t>
            </a:r>
            <a:endParaRPr lang="es-ES" sz="2400" dirty="0"/>
          </a:p>
        </p:txBody>
      </p:sp>
      <p:sp>
        <p:nvSpPr>
          <p:cNvPr id="17" name="16 Arco"/>
          <p:cNvSpPr/>
          <p:nvPr/>
        </p:nvSpPr>
        <p:spPr>
          <a:xfrm>
            <a:off x="3356488" y="1700808"/>
            <a:ext cx="143776" cy="52322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4" name="23 Arco"/>
          <p:cNvSpPr/>
          <p:nvPr/>
        </p:nvSpPr>
        <p:spPr>
          <a:xfrm>
            <a:off x="3203848" y="1833139"/>
            <a:ext cx="411088" cy="117594"/>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cxnSp>
        <p:nvCxnSpPr>
          <p:cNvPr id="26" name="25 Conector recto de flecha"/>
          <p:cNvCxnSpPr>
            <a:endCxn id="24" idx="0"/>
          </p:cNvCxnSpPr>
          <p:nvPr/>
        </p:nvCxnSpPr>
        <p:spPr>
          <a:xfrm flipV="1">
            <a:off x="1259632" y="1833139"/>
            <a:ext cx="2149760" cy="207349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26 Forma en L"/>
          <p:cNvSpPr/>
          <p:nvPr/>
        </p:nvSpPr>
        <p:spPr>
          <a:xfrm rot="19024108">
            <a:off x="1518608" y="3279832"/>
            <a:ext cx="1684722" cy="1634341"/>
          </a:xfrm>
          <a:prstGeom prst="corner">
            <a:avLst>
              <a:gd name="adj1" fmla="val 11187"/>
              <a:gd name="adj2" fmla="val 114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28 Forma en L"/>
          <p:cNvSpPr/>
          <p:nvPr/>
        </p:nvSpPr>
        <p:spPr>
          <a:xfrm rot="2640361">
            <a:off x="204976" y="2030538"/>
            <a:ext cx="1583749" cy="1542465"/>
          </a:xfrm>
          <a:prstGeom prst="corner">
            <a:avLst>
              <a:gd name="adj1" fmla="val 11187"/>
              <a:gd name="adj2" fmla="val 114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29 Rectángulo"/>
          <p:cNvSpPr/>
          <p:nvPr/>
        </p:nvSpPr>
        <p:spPr>
          <a:xfrm>
            <a:off x="806624" y="3961136"/>
            <a:ext cx="2757264" cy="1556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30 Rectángulo"/>
          <p:cNvSpPr/>
          <p:nvPr/>
        </p:nvSpPr>
        <p:spPr>
          <a:xfrm>
            <a:off x="-108520" y="1696906"/>
            <a:ext cx="1296144" cy="23537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2" name="31 CuadroTexto"/>
          <p:cNvSpPr txBox="1"/>
          <p:nvPr/>
        </p:nvSpPr>
        <p:spPr>
          <a:xfrm>
            <a:off x="1763688" y="2604166"/>
            <a:ext cx="432048" cy="584775"/>
          </a:xfrm>
          <a:prstGeom prst="rect">
            <a:avLst/>
          </a:prstGeom>
          <a:noFill/>
        </p:spPr>
        <p:txBody>
          <a:bodyPr wrap="square" rtlCol="0">
            <a:spAutoFit/>
          </a:bodyPr>
          <a:lstStyle/>
          <a:p>
            <a:r>
              <a:rPr lang="es-ES" sz="3200" b="1" dirty="0">
                <a:solidFill>
                  <a:srgbClr val="FF0000"/>
                </a:solidFill>
              </a:rPr>
              <a:t>S</a:t>
            </a:r>
            <a:endParaRPr lang="es-ES" b="1" dirty="0">
              <a:solidFill>
                <a:srgbClr val="FF0000"/>
              </a:solidFill>
            </a:endParaRPr>
          </a:p>
        </p:txBody>
      </p:sp>
      <p:cxnSp>
        <p:nvCxnSpPr>
          <p:cNvPr id="14" name="13 Conector recto de flecha"/>
          <p:cNvCxnSpPr/>
          <p:nvPr/>
        </p:nvCxnSpPr>
        <p:spPr>
          <a:xfrm>
            <a:off x="1763688" y="2604166"/>
            <a:ext cx="338533"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24 CuadroTexto"/>
          <p:cNvSpPr txBox="1"/>
          <p:nvPr/>
        </p:nvSpPr>
        <p:spPr>
          <a:xfrm>
            <a:off x="1329862" y="1681644"/>
            <a:ext cx="534144" cy="523220"/>
          </a:xfrm>
          <a:prstGeom prst="rect">
            <a:avLst/>
          </a:prstGeom>
          <a:noFill/>
        </p:spPr>
        <p:txBody>
          <a:bodyPr wrap="square" rtlCol="0">
            <a:spAutoFit/>
          </a:bodyPr>
          <a:lstStyle/>
          <a:p>
            <a:r>
              <a:rPr lang="es-ES" sz="2800" dirty="0" smtClean="0"/>
              <a:t>F</a:t>
            </a:r>
            <a:r>
              <a:rPr lang="es-ES" sz="2800" baseline="-25000" dirty="0" smtClean="0"/>
              <a:t>2</a:t>
            </a:r>
            <a:endParaRPr lang="es-ES" sz="2800" baseline="-25000" dirty="0"/>
          </a:p>
        </p:txBody>
      </p:sp>
      <p:cxnSp>
        <p:nvCxnSpPr>
          <p:cNvPr id="28" name="27 Conector recto de flecha"/>
          <p:cNvCxnSpPr/>
          <p:nvPr/>
        </p:nvCxnSpPr>
        <p:spPr>
          <a:xfrm>
            <a:off x="1446169" y="1772816"/>
            <a:ext cx="2880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3722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64" presetClass="path" presetSubtype="0" accel="50000" decel="50000" fill="hold" grpId="0" nodeType="clickEffect">
                                  <p:stCondLst>
                                    <p:cond delay="0"/>
                                  </p:stCondLst>
                                  <p:childTnLst>
                                    <p:animMotion origin="layout" path="M -0.00226 -0.04699 L -0.00226 -0.29699 " pathEditMode="relative" rAng="0" ptsTypes="AA">
                                      <p:cBhvr>
                                        <p:cTn id="14" dur="2000" fill="hold"/>
                                        <p:tgtEl>
                                          <p:spTgt spid="27"/>
                                        </p:tgtEl>
                                        <p:attrNameLst>
                                          <p:attrName>ppt_x</p:attrName>
                                          <p:attrName>ppt_y</p:attrName>
                                        </p:attrNameLst>
                                      </p:cBhvr>
                                      <p:rCtr x="0" y="-12500"/>
                                    </p:animMotion>
                                  </p:childTnLst>
                                  <p:subTnLst>
                                    <p:set>
                                      <p:cBhvr override="childStyle">
                                        <p:cTn dur="1" fill="hold" display="0" masterRel="sameClick" afterEffect="1">
                                          <p:stCondLst>
                                            <p:cond evt="end" delay="0">
                                              <p:tn val="13"/>
                                            </p:cond>
                                          </p:stCondLst>
                                        </p:cTn>
                                        <p:tgtEl>
                                          <p:spTgt spid="27"/>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63" presetClass="path" presetSubtype="0" accel="50000" decel="50000" fill="hold" grpId="0" nodeType="clickEffect">
                                  <p:stCondLst>
                                    <p:cond delay="0"/>
                                  </p:stCondLst>
                                  <p:childTnLst>
                                    <p:animMotion origin="layout" path="M 0.00503 -0.003 L 0.25503 -0.003 " pathEditMode="relative" rAng="0" ptsTypes="AA">
                                      <p:cBhvr>
                                        <p:cTn id="30" dur="2000" fill="hold"/>
                                        <p:tgtEl>
                                          <p:spTgt spid="29"/>
                                        </p:tgtEl>
                                        <p:attrNameLst>
                                          <p:attrName>ppt_x</p:attrName>
                                          <p:attrName>ppt_y</p:attrName>
                                        </p:attrNameLst>
                                      </p:cBhvr>
                                      <p:rCtr x="12500" y="0"/>
                                    </p:animMotion>
                                  </p:childTnLst>
                                  <p:subTnLst>
                                    <p:set>
                                      <p:cBhvr override="childStyle">
                                        <p:cTn dur="1" fill="hold" display="0" masterRel="sameClick" afterEffect="1">
                                          <p:stCondLst>
                                            <p:cond evt="end" delay="0">
                                              <p:tn val="29"/>
                                            </p:cond>
                                          </p:stCondLst>
                                        </p:cTn>
                                        <p:tgtEl>
                                          <p:spTgt spid="29"/>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down)">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down)">
                                      <p:cBhvr>
                                        <p:cTn id="44" dur="500"/>
                                        <p:tgtEl>
                                          <p:spTgt spid="26"/>
                                        </p:tgtEl>
                                      </p:cBhvr>
                                    </p:animEffect>
                                  </p:childTnLst>
                                </p:cTn>
                              </p:par>
                              <p:par>
                                <p:cTn id="45" presetID="1" presetClass="entr" presetSubtype="0"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P spid="24" grpId="0" animBg="1"/>
      <p:bldP spid="27" grpId="0" animBg="1"/>
      <p:bldP spid="29" grpId="0" animBg="1"/>
      <p:bldP spid="30" grpId="0" animBg="1"/>
      <p:bldP spid="31" grpId="0" animBg="1"/>
      <p:bldP spid="3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1266"/>
            <a:ext cx="8229600" cy="1143000"/>
          </a:xfrm>
        </p:spPr>
        <p:txBody>
          <a:bodyPr/>
          <a:lstStyle/>
          <a:p>
            <a:r>
              <a:rPr lang="es-ES" dirty="0" smtClean="0"/>
              <a:t>Método analítico</a:t>
            </a:r>
            <a:endParaRPr lang="es-ES" dirty="0"/>
          </a:p>
        </p:txBody>
      </p:sp>
      <p:sp>
        <p:nvSpPr>
          <p:cNvPr id="3" name="2 Marcador de contenido"/>
          <p:cNvSpPr>
            <a:spLocks noGrp="1"/>
          </p:cNvSpPr>
          <p:nvPr>
            <p:ph idx="1"/>
          </p:nvPr>
        </p:nvSpPr>
        <p:spPr>
          <a:xfrm>
            <a:off x="4339" y="980728"/>
            <a:ext cx="8964488" cy="4525963"/>
          </a:xfrm>
        </p:spPr>
        <p:txBody>
          <a:bodyPr>
            <a:normAutofit/>
          </a:bodyPr>
          <a:lstStyle/>
          <a:p>
            <a:r>
              <a:rPr lang="es-ES" dirty="0" smtClean="0"/>
              <a:t>Existe un método que le permite calcular el módulo del vector suma, prescindiendo de la escala.</a:t>
            </a:r>
          </a:p>
          <a:p>
            <a:r>
              <a:rPr lang="es-ES" dirty="0" smtClean="0"/>
              <a:t>Este método se relaciona con las propiedades de los triángulos, por lo que, a pesar de que no necesitar utilizar la escala SÍ </a:t>
            </a:r>
            <a:r>
              <a:rPr lang="es-ES" u="sng" dirty="0" smtClean="0"/>
              <a:t>DEBE APARECER UN ESQUEMA DE LA SITUACIÓN</a:t>
            </a:r>
            <a:r>
              <a:rPr lang="es-ES" dirty="0" smtClean="0"/>
              <a:t>, de lo contrario no habrá triángulos sobre los que trabajar. </a:t>
            </a:r>
            <a:endParaRPr lang="es-ES" dirty="0"/>
          </a:p>
        </p:txBody>
      </p:sp>
    </p:spTree>
    <p:extLst>
      <p:ext uri="{BB962C8B-B14F-4D97-AF65-F5344CB8AC3E}">
        <p14:creationId xmlns:p14="http://schemas.microsoft.com/office/powerpoint/2010/main" val="3483412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93304" y="-99392"/>
            <a:ext cx="8229600" cy="1143000"/>
          </a:xfrm>
        </p:spPr>
        <p:txBody>
          <a:bodyPr/>
          <a:lstStyle/>
          <a:p>
            <a:r>
              <a:rPr lang="es-ES" dirty="0" smtClean="0"/>
              <a:t>Si los vectores forman 90º: </a:t>
            </a:r>
            <a:endParaRPr lang="es-ES" dirty="0"/>
          </a:p>
        </p:txBody>
      </p:sp>
      <p:sp>
        <p:nvSpPr>
          <p:cNvPr id="3" name="2 Marcador de contenido"/>
          <p:cNvSpPr>
            <a:spLocks noGrp="1"/>
          </p:cNvSpPr>
          <p:nvPr>
            <p:ph idx="1"/>
          </p:nvPr>
        </p:nvSpPr>
        <p:spPr>
          <a:xfrm>
            <a:off x="457200" y="908720"/>
            <a:ext cx="8507288" cy="3672408"/>
          </a:xfrm>
        </p:spPr>
        <p:txBody>
          <a:bodyPr>
            <a:normAutofit fontScale="62500" lnSpcReduction="20000"/>
          </a:bodyPr>
          <a:lstStyle/>
          <a:p>
            <a:r>
              <a:rPr lang="es-ES" sz="5100" dirty="0" smtClean="0"/>
              <a:t>En ese caso, se forma un triángulo rectángulo y se puede utilizar el teorema de Pitágoras:                        </a:t>
            </a:r>
          </a:p>
          <a:p>
            <a:r>
              <a:rPr lang="es-ES" sz="5100" dirty="0"/>
              <a:t> </a:t>
            </a:r>
            <a:r>
              <a:rPr lang="es-ES" sz="5100" dirty="0" smtClean="0"/>
              <a:t>                                      F</a:t>
            </a:r>
            <a:r>
              <a:rPr lang="es-ES" sz="4500" baseline="-25000" dirty="0"/>
              <a:t>1</a:t>
            </a:r>
            <a:r>
              <a:rPr lang="es-ES" sz="5100" dirty="0" smtClean="0"/>
              <a:t> y la puntuada que</a:t>
            </a:r>
          </a:p>
          <a:p>
            <a:pPr marL="0" indent="0">
              <a:buNone/>
            </a:pPr>
            <a:r>
              <a:rPr lang="es-ES" sz="5100" dirty="0"/>
              <a:t> </a:t>
            </a:r>
            <a:r>
              <a:rPr lang="es-ES" sz="5100" dirty="0" smtClean="0"/>
              <a:t>                                          mide igual a  F</a:t>
            </a:r>
            <a:r>
              <a:rPr lang="es-ES" sz="4500" baseline="-25000" dirty="0"/>
              <a:t>2</a:t>
            </a:r>
            <a:r>
              <a:rPr lang="es-ES" sz="5100" dirty="0" smtClean="0"/>
              <a:t> son los</a:t>
            </a:r>
          </a:p>
          <a:p>
            <a:pPr marL="0" indent="0">
              <a:buNone/>
            </a:pPr>
            <a:r>
              <a:rPr lang="es-ES" sz="5100" dirty="0" smtClean="0"/>
              <a:t>                                           catetos, en tanto el vector </a:t>
            </a:r>
          </a:p>
          <a:p>
            <a:pPr marL="0" indent="0">
              <a:buNone/>
            </a:pPr>
            <a:r>
              <a:rPr lang="es-ES" sz="5100" dirty="0"/>
              <a:t> </a:t>
            </a:r>
            <a:r>
              <a:rPr lang="es-ES" sz="5100" dirty="0" smtClean="0"/>
              <a:t>                                         suma es la hipotenusa del  </a:t>
            </a:r>
          </a:p>
          <a:p>
            <a:pPr marL="0" indent="0">
              <a:buNone/>
            </a:pPr>
            <a:r>
              <a:rPr lang="es-ES" sz="5100" dirty="0"/>
              <a:t> </a:t>
            </a:r>
            <a:r>
              <a:rPr lang="es-ES" sz="5100" dirty="0" smtClean="0"/>
              <a:t>                                         triángulo</a:t>
            </a:r>
          </a:p>
          <a:p>
            <a:pPr marL="0" indent="0">
              <a:buNone/>
            </a:pPr>
            <a:endParaRPr lang="es-ES" sz="5100" dirty="0" smtClean="0"/>
          </a:p>
          <a:p>
            <a:pPr marL="0" indent="0">
              <a:buNone/>
            </a:pPr>
            <a:endParaRPr lang="es-ES" sz="5100" dirty="0"/>
          </a:p>
        </p:txBody>
      </p:sp>
      <p:cxnSp>
        <p:nvCxnSpPr>
          <p:cNvPr id="4" name="3 Conector recto de flecha"/>
          <p:cNvCxnSpPr/>
          <p:nvPr/>
        </p:nvCxnSpPr>
        <p:spPr>
          <a:xfrm flipV="1">
            <a:off x="1043608" y="2132856"/>
            <a:ext cx="0" cy="20855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4 Conector recto de flecha"/>
          <p:cNvCxnSpPr/>
          <p:nvPr/>
        </p:nvCxnSpPr>
        <p:spPr>
          <a:xfrm>
            <a:off x="1043608" y="3429000"/>
            <a:ext cx="2880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5 Conector recto de flecha"/>
          <p:cNvCxnSpPr/>
          <p:nvPr/>
        </p:nvCxnSpPr>
        <p:spPr>
          <a:xfrm>
            <a:off x="1052232" y="4218396"/>
            <a:ext cx="22956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a:off x="3646286" y="4050650"/>
            <a:ext cx="2880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8 CuadroTexto"/>
          <p:cNvSpPr txBox="1"/>
          <p:nvPr/>
        </p:nvSpPr>
        <p:spPr>
          <a:xfrm>
            <a:off x="920552" y="3527430"/>
            <a:ext cx="534144" cy="523220"/>
          </a:xfrm>
          <a:prstGeom prst="rect">
            <a:avLst/>
          </a:prstGeom>
          <a:noFill/>
        </p:spPr>
        <p:txBody>
          <a:bodyPr wrap="square" rtlCol="0">
            <a:spAutoFit/>
          </a:bodyPr>
          <a:lstStyle/>
          <a:p>
            <a:r>
              <a:rPr lang="es-ES" sz="2800" dirty="0" smtClean="0"/>
              <a:t>F</a:t>
            </a:r>
            <a:r>
              <a:rPr lang="es-ES" sz="2800" baseline="-25000" dirty="0" smtClean="0"/>
              <a:t>2</a:t>
            </a:r>
            <a:endParaRPr lang="es-ES" sz="2800" baseline="-25000" dirty="0"/>
          </a:p>
        </p:txBody>
      </p:sp>
      <p:sp>
        <p:nvSpPr>
          <p:cNvPr id="10" name="9 CuadroTexto"/>
          <p:cNvSpPr txBox="1"/>
          <p:nvPr/>
        </p:nvSpPr>
        <p:spPr>
          <a:xfrm>
            <a:off x="3533800" y="3956786"/>
            <a:ext cx="534144" cy="523220"/>
          </a:xfrm>
          <a:prstGeom prst="rect">
            <a:avLst/>
          </a:prstGeom>
          <a:noFill/>
        </p:spPr>
        <p:txBody>
          <a:bodyPr wrap="square" rtlCol="0">
            <a:spAutoFit/>
          </a:bodyPr>
          <a:lstStyle/>
          <a:p>
            <a:r>
              <a:rPr lang="es-ES" sz="2800" dirty="0" smtClean="0"/>
              <a:t>F</a:t>
            </a:r>
            <a:r>
              <a:rPr lang="es-ES" sz="2800" baseline="-25000" dirty="0" smtClean="0"/>
              <a:t>1</a:t>
            </a:r>
            <a:endParaRPr lang="es-ES" sz="2800" baseline="-25000" dirty="0"/>
          </a:p>
        </p:txBody>
      </p:sp>
      <p:cxnSp>
        <p:nvCxnSpPr>
          <p:cNvPr id="11" name="10 Conector recto"/>
          <p:cNvCxnSpPr/>
          <p:nvPr/>
        </p:nvCxnSpPr>
        <p:spPr>
          <a:xfrm flipV="1">
            <a:off x="1043608" y="2132478"/>
            <a:ext cx="2622136" cy="37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3274330" y="1649247"/>
            <a:ext cx="0" cy="249461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flipV="1">
            <a:off x="1048040" y="2139782"/>
            <a:ext cx="2227816" cy="207861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17 CuadroTexto"/>
          <p:cNvSpPr txBox="1"/>
          <p:nvPr/>
        </p:nvSpPr>
        <p:spPr>
          <a:xfrm>
            <a:off x="101750" y="4480006"/>
            <a:ext cx="8532948" cy="1938992"/>
          </a:xfrm>
          <a:prstGeom prst="rect">
            <a:avLst/>
          </a:prstGeom>
          <a:noFill/>
        </p:spPr>
        <p:txBody>
          <a:bodyPr wrap="square" rtlCol="0">
            <a:spAutoFit/>
          </a:bodyPr>
          <a:lstStyle/>
          <a:p>
            <a:r>
              <a:rPr lang="es-ES" sz="2800" dirty="0"/>
              <a:t>De acuerdo al teorema de Pitágoras:</a:t>
            </a:r>
          </a:p>
          <a:p>
            <a:r>
              <a:rPr lang="es-ES" sz="2800" dirty="0"/>
              <a:t>Hip</a:t>
            </a:r>
            <a:r>
              <a:rPr lang="es-ES" sz="2800" baseline="30000" dirty="0"/>
              <a:t>2</a:t>
            </a:r>
            <a:r>
              <a:rPr lang="es-ES" sz="2800" dirty="0"/>
              <a:t>= cat</a:t>
            </a:r>
            <a:r>
              <a:rPr lang="es-ES" sz="2800" baseline="30000" dirty="0"/>
              <a:t>2</a:t>
            </a:r>
            <a:r>
              <a:rPr lang="es-ES" sz="2800" dirty="0"/>
              <a:t> + </a:t>
            </a:r>
            <a:r>
              <a:rPr lang="es-ES" sz="2800" dirty="0" err="1"/>
              <a:t>cat</a:t>
            </a:r>
            <a:r>
              <a:rPr lang="es-ES" sz="2800" dirty="0"/>
              <a:t> </a:t>
            </a:r>
            <a:r>
              <a:rPr lang="es-ES" sz="2800" baseline="30000" dirty="0"/>
              <a:t>2</a:t>
            </a:r>
            <a:r>
              <a:rPr lang="es-ES" sz="2800" dirty="0"/>
              <a:t>. En nuestro caso: </a:t>
            </a:r>
          </a:p>
          <a:p>
            <a:endParaRPr lang="es-ES" dirty="0"/>
          </a:p>
          <a:p>
            <a:r>
              <a:rPr lang="es-ES" sz="2800" dirty="0"/>
              <a:t> F</a:t>
            </a:r>
            <a:r>
              <a:rPr lang="es-ES" sz="2800" baseline="-25000" dirty="0"/>
              <a:t>1</a:t>
            </a:r>
            <a:r>
              <a:rPr lang="es-ES" sz="2800" baseline="30000" dirty="0"/>
              <a:t>2</a:t>
            </a:r>
            <a:r>
              <a:rPr lang="es-ES" sz="2800" dirty="0"/>
              <a:t> + </a:t>
            </a:r>
            <a:r>
              <a:rPr lang="es-ES" sz="2800" dirty="0" smtClean="0"/>
              <a:t>F</a:t>
            </a:r>
            <a:r>
              <a:rPr lang="es-ES" sz="2800" baseline="-25000" dirty="0"/>
              <a:t>2</a:t>
            </a:r>
            <a:r>
              <a:rPr lang="es-ES" sz="2800" baseline="30000" dirty="0"/>
              <a:t>2</a:t>
            </a:r>
            <a:r>
              <a:rPr lang="es-ES" sz="2800" dirty="0" smtClean="0"/>
              <a:t>  </a:t>
            </a:r>
            <a:r>
              <a:rPr lang="es-ES" sz="2800" dirty="0"/>
              <a:t>= </a:t>
            </a:r>
            <a:r>
              <a:rPr lang="es-ES" sz="2800" b="1" dirty="0" smtClean="0"/>
              <a:t>S</a:t>
            </a:r>
            <a:r>
              <a:rPr lang="es-ES" sz="2800" b="1" baseline="30000" dirty="0" smtClean="0"/>
              <a:t>2                  </a:t>
            </a:r>
            <a:r>
              <a:rPr lang="es-ES" sz="2800" b="1" dirty="0" smtClean="0"/>
              <a:t>SÓLO SI FORMAN 90º</a:t>
            </a:r>
            <a:endParaRPr lang="es-ES" sz="2800" b="1" baseline="30000" dirty="0"/>
          </a:p>
          <a:p>
            <a:endParaRPr lang="es-ES" dirty="0"/>
          </a:p>
        </p:txBody>
      </p:sp>
      <p:sp>
        <p:nvSpPr>
          <p:cNvPr id="19" name="18 CuadroTexto"/>
          <p:cNvSpPr txBox="1"/>
          <p:nvPr/>
        </p:nvSpPr>
        <p:spPr>
          <a:xfrm>
            <a:off x="1636607" y="2604166"/>
            <a:ext cx="432048" cy="584775"/>
          </a:xfrm>
          <a:prstGeom prst="rect">
            <a:avLst/>
          </a:prstGeom>
          <a:noFill/>
        </p:spPr>
        <p:txBody>
          <a:bodyPr wrap="square" rtlCol="0">
            <a:spAutoFit/>
          </a:bodyPr>
          <a:lstStyle/>
          <a:p>
            <a:r>
              <a:rPr lang="es-ES" sz="3200" b="1" dirty="0">
                <a:solidFill>
                  <a:srgbClr val="FF0000"/>
                </a:solidFill>
              </a:rPr>
              <a:t>S</a:t>
            </a:r>
            <a:endParaRPr lang="es-ES" b="1" dirty="0">
              <a:solidFill>
                <a:srgbClr val="FF0000"/>
              </a:solidFill>
            </a:endParaRPr>
          </a:p>
        </p:txBody>
      </p:sp>
      <p:cxnSp>
        <p:nvCxnSpPr>
          <p:cNvPr id="21" name="20 Conector recto de flecha"/>
          <p:cNvCxnSpPr/>
          <p:nvPr/>
        </p:nvCxnSpPr>
        <p:spPr>
          <a:xfrm>
            <a:off x="1763688" y="2636912"/>
            <a:ext cx="216024"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4135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260648"/>
            <a:ext cx="8229600" cy="4525963"/>
          </a:xfrm>
        </p:spPr>
        <p:txBody>
          <a:bodyPr/>
          <a:lstStyle/>
          <a:p>
            <a:r>
              <a:rPr lang="es-ES" dirty="0" smtClean="0"/>
              <a:t>Si usted determina analíticamente el módulo del vector, también deberá  definir su dirección. Tradicionalmente esto se hace determinando el ángulo que forma con la horizontal. </a:t>
            </a:r>
          </a:p>
          <a:p>
            <a:r>
              <a:rPr lang="es-ES" dirty="0" smtClean="0"/>
              <a:t>Como los vectores son perpendiculares, podrá usar cualquier función trigonométrica. </a:t>
            </a:r>
          </a:p>
          <a:p>
            <a:r>
              <a:rPr lang="es-ES" dirty="0" smtClean="0"/>
              <a:t>Por ejemplo: </a:t>
            </a:r>
            <a:endParaRPr lang="es-ES" dirty="0"/>
          </a:p>
        </p:txBody>
      </p:sp>
      <p:cxnSp>
        <p:nvCxnSpPr>
          <p:cNvPr id="8" name="7 Conector recto de flecha"/>
          <p:cNvCxnSpPr/>
          <p:nvPr/>
        </p:nvCxnSpPr>
        <p:spPr>
          <a:xfrm>
            <a:off x="1259632" y="5949280"/>
            <a:ext cx="20162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flipV="1">
            <a:off x="1259632" y="4509120"/>
            <a:ext cx="0"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1259632" y="4509120"/>
            <a:ext cx="201622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flipV="1">
            <a:off x="3275856" y="4509120"/>
            <a:ext cx="0" cy="144016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flipV="1">
            <a:off x="1259632" y="4509120"/>
            <a:ext cx="2016224" cy="144016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16 CuadroTexto"/>
          <p:cNvSpPr txBox="1"/>
          <p:nvPr/>
        </p:nvSpPr>
        <p:spPr>
          <a:xfrm>
            <a:off x="725488" y="4728075"/>
            <a:ext cx="534144" cy="523220"/>
          </a:xfrm>
          <a:prstGeom prst="rect">
            <a:avLst/>
          </a:prstGeom>
          <a:noFill/>
        </p:spPr>
        <p:txBody>
          <a:bodyPr wrap="square" rtlCol="0">
            <a:spAutoFit/>
          </a:bodyPr>
          <a:lstStyle/>
          <a:p>
            <a:r>
              <a:rPr lang="es-ES" sz="2800" dirty="0" smtClean="0"/>
              <a:t>F</a:t>
            </a:r>
            <a:r>
              <a:rPr lang="es-ES" sz="2800" baseline="-25000" dirty="0" smtClean="0"/>
              <a:t>1</a:t>
            </a:r>
            <a:endParaRPr lang="es-ES" sz="2800" baseline="-25000" dirty="0"/>
          </a:p>
        </p:txBody>
      </p:sp>
      <p:sp>
        <p:nvSpPr>
          <p:cNvPr id="18" name="17 CuadroTexto"/>
          <p:cNvSpPr txBox="1"/>
          <p:nvPr/>
        </p:nvSpPr>
        <p:spPr>
          <a:xfrm>
            <a:off x="3275856" y="5949280"/>
            <a:ext cx="534144" cy="523220"/>
          </a:xfrm>
          <a:prstGeom prst="rect">
            <a:avLst/>
          </a:prstGeom>
          <a:noFill/>
        </p:spPr>
        <p:txBody>
          <a:bodyPr wrap="square" rtlCol="0">
            <a:spAutoFit/>
          </a:bodyPr>
          <a:lstStyle/>
          <a:p>
            <a:r>
              <a:rPr lang="es-ES" sz="2800" dirty="0" smtClean="0"/>
              <a:t>F</a:t>
            </a:r>
            <a:r>
              <a:rPr lang="es-ES" sz="2800" baseline="-25000" dirty="0" smtClean="0"/>
              <a:t>1</a:t>
            </a:r>
            <a:endParaRPr lang="es-ES" sz="2800" baseline="-25000" dirty="0"/>
          </a:p>
        </p:txBody>
      </p:sp>
      <p:cxnSp>
        <p:nvCxnSpPr>
          <p:cNvPr id="19" name="18 Conector recto de flecha"/>
          <p:cNvCxnSpPr/>
          <p:nvPr/>
        </p:nvCxnSpPr>
        <p:spPr>
          <a:xfrm>
            <a:off x="801137" y="4797152"/>
            <a:ext cx="2880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a:off x="3398912" y="5954403"/>
            <a:ext cx="2880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20 CuadroTexto"/>
          <p:cNvSpPr txBox="1"/>
          <p:nvPr/>
        </p:nvSpPr>
        <p:spPr>
          <a:xfrm>
            <a:off x="1907704" y="4788441"/>
            <a:ext cx="432048" cy="584775"/>
          </a:xfrm>
          <a:prstGeom prst="rect">
            <a:avLst/>
          </a:prstGeom>
          <a:noFill/>
        </p:spPr>
        <p:txBody>
          <a:bodyPr wrap="square" rtlCol="0">
            <a:spAutoFit/>
          </a:bodyPr>
          <a:lstStyle/>
          <a:p>
            <a:r>
              <a:rPr lang="es-ES" sz="3200" b="1" dirty="0">
                <a:solidFill>
                  <a:srgbClr val="FF0000"/>
                </a:solidFill>
              </a:rPr>
              <a:t>S</a:t>
            </a:r>
            <a:endParaRPr lang="es-ES" b="1" dirty="0">
              <a:solidFill>
                <a:srgbClr val="FF0000"/>
              </a:solidFill>
            </a:endParaRPr>
          </a:p>
        </p:txBody>
      </p:sp>
      <p:cxnSp>
        <p:nvCxnSpPr>
          <p:cNvPr id="22" name="21 Conector recto de flecha"/>
          <p:cNvCxnSpPr/>
          <p:nvPr/>
        </p:nvCxnSpPr>
        <p:spPr>
          <a:xfrm>
            <a:off x="1929211" y="4869160"/>
            <a:ext cx="338533"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22 Arco"/>
          <p:cNvSpPr/>
          <p:nvPr/>
        </p:nvSpPr>
        <p:spPr>
          <a:xfrm>
            <a:off x="1576693" y="5462428"/>
            <a:ext cx="705036" cy="486852"/>
          </a:xfrm>
          <a:prstGeom prst="arc">
            <a:avLst>
              <a:gd name="adj1" fmla="val 15700854"/>
              <a:gd name="adj2" fmla="val 3084905"/>
            </a:avLst>
          </a:prstGeom>
          <a:ln w="5715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5" name="24 Rectángulo"/>
          <p:cNvSpPr/>
          <p:nvPr/>
        </p:nvSpPr>
        <p:spPr>
          <a:xfrm>
            <a:off x="2268390" y="5343599"/>
            <a:ext cx="359394" cy="461665"/>
          </a:xfrm>
          <a:prstGeom prst="rect">
            <a:avLst/>
          </a:prstGeom>
        </p:spPr>
        <p:txBody>
          <a:bodyPr wrap="none">
            <a:spAutoFit/>
          </a:bodyPr>
          <a:lstStyle/>
          <a:p>
            <a:r>
              <a:rPr lang="el-GR" sz="2400" dirty="0">
                <a:solidFill>
                  <a:srgbClr val="7030A0"/>
                </a:solidFill>
              </a:rPr>
              <a:t>α</a:t>
            </a:r>
            <a:endParaRPr lang="es-ES" sz="2400" dirty="0">
              <a:solidFill>
                <a:srgbClr val="7030A0"/>
              </a:solidFill>
            </a:endParaRPr>
          </a:p>
        </p:txBody>
      </p:sp>
      <p:graphicFrame>
        <p:nvGraphicFramePr>
          <p:cNvPr id="27" name="26 Objeto"/>
          <p:cNvGraphicFramePr>
            <a:graphicFrameLocks noChangeAspect="1"/>
          </p:cNvGraphicFramePr>
          <p:nvPr>
            <p:extLst>
              <p:ext uri="{D42A27DB-BD31-4B8C-83A1-F6EECF244321}">
                <p14:modId xmlns:p14="http://schemas.microsoft.com/office/powerpoint/2010/main" val="104244368"/>
              </p:ext>
            </p:extLst>
          </p:nvPr>
        </p:nvGraphicFramePr>
        <p:xfrm>
          <a:off x="3686944" y="3746074"/>
          <a:ext cx="4286250" cy="2290763"/>
        </p:xfrm>
        <a:graphic>
          <a:graphicData uri="http://schemas.openxmlformats.org/presentationml/2006/ole">
            <mc:AlternateContent xmlns:mc="http://schemas.openxmlformats.org/markup-compatibility/2006">
              <mc:Choice xmlns:v="urn:schemas-microsoft-com:vml" Requires="v">
                <p:oleObj spid="_x0000_s3082" name="Ecuación" r:id="rId3" imgW="1663560" imgH="888840" progId="Equation.3">
                  <p:embed/>
                </p:oleObj>
              </mc:Choice>
              <mc:Fallback>
                <p:oleObj name="Ecuación" r:id="rId3" imgW="1663560" imgH="888840" progId="Equation.3">
                  <p:embed/>
                  <p:pic>
                    <p:nvPicPr>
                      <p:cNvPr id="0" name=""/>
                      <p:cNvPicPr/>
                      <p:nvPr/>
                    </p:nvPicPr>
                    <p:blipFill>
                      <a:blip r:embed="rId4"/>
                      <a:stretch>
                        <a:fillRect/>
                      </a:stretch>
                    </p:blipFill>
                    <p:spPr>
                      <a:xfrm>
                        <a:off x="3686944" y="3746074"/>
                        <a:ext cx="4286250" cy="2290763"/>
                      </a:xfrm>
                      <a:prstGeom prst="rect">
                        <a:avLst/>
                      </a:prstGeom>
                    </p:spPr>
                  </p:pic>
                </p:oleObj>
              </mc:Fallback>
            </mc:AlternateContent>
          </a:graphicData>
        </a:graphic>
      </p:graphicFrame>
      <p:sp>
        <p:nvSpPr>
          <p:cNvPr id="28" name="27 CuadroTexto"/>
          <p:cNvSpPr txBox="1"/>
          <p:nvPr/>
        </p:nvSpPr>
        <p:spPr>
          <a:xfrm>
            <a:off x="3823142" y="4792896"/>
            <a:ext cx="4608512" cy="1200329"/>
          </a:xfrm>
          <a:prstGeom prst="rect">
            <a:avLst/>
          </a:prstGeom>
          <a:noFill/>
        </p:spPr>
        <p:txBody>
          <a:bodyPr wrap="square" rtlCol="0">
            <a:spAutoFit/>
          </a:bodyPr>
          <a:lstStyle/>
          <a:p>
            <a:r>
              <a:rPr lang="es-ES" dirty="0" smtClean="0"/>
              <a:t>Para despejar el valor del ángulo, debemos hacer la operación inversa a la tangente, (que en la calculadora aparece como tan</a:t>
            </a:r>
            <a:r>
              <a:rPr lang="es-ES" baseline="30000" dirty="0" smtClean="0"/>
              <a:t>-1</a:t>
            </a:r>
            <a:r>
              <a:rPr lang="es-ES" dirty="0" smtClean="0"/>
              <a:t>aunque esto no sea correcto)</a:t>
            </a:r>
            <a:endParaRPr lang="es-ES" dirty="0"/>
          </a:p>
        </p:txBody>
      </p:sp>
      <p:graphicFrame>
        <p:nvGraphicFramePr>
          <p:cNvPr id="29" name="28 Objeto"/>
          <p:cNvGraphicFramePr>
            <a:graphicFrameLocks noChangeAspect="1"/>
          </p:cNvGraphicFramePr>
          <p:nvPr>
            <p:extLst>
              <p:ext uri="{D42A27DB-BD31-4B8C-83A1-F6EECF244321}">
                <p14:modId xmlns:p14="http://schemas.microsoft.com/office/powerpoint/2010/main" val="2906275320"/>
              </p:ext>
            </p:extLst>
          </p:nvPr>
        </p:nvGraphicFramePr>
        <p:xfrm>
          <a:off x="6361113" y="5599113"/>
          <a:ext cx="1722437" cy="1287462"/>
        </p:xfrm>
        <a:graphic>
          <a:graphicData uri="http://schemas.openxmlformats.org/presentationml/2006/ole">
            <mc:AlternateContent xmlns:mc="http://schemas.openxmlformats.org/markup-compatibility/2006">
              <mc:Choice xmlns:v="urn:schemas-microsoft-com:vml" Requires="v">
                <p:oleObj spid="_x0000_s3083" name="Ecuación" r:id="rId5" imgW="952200" imgH="711000" progId="Equation.3">
                  <p:embed/>
                </p:oleObj>
              </mc:Choice>
              <mc:Fallback>
                <p:oleObj name="Ecuación" r:id="rId5" imgW="952200" imgH="711000" progId="Equation.3">
                  <p:embed/>
                  <p:pic>
                    <p:nvPicPr>
                      <p:cNvPr id="0" name=""/>
                      <p:cNvPicPr/>
                      <p:nvPr/>
                    </p:nvPicPr>
                    <p:blipFill>
                      <a:blip r:embed="rId6"/>
                      <a:stretch>
                        <a:fillRect/>
                      </a:stretch>
                    </p:blipFill>
                    <p:spPr>
                      <a:xfrm>
                        <a:off x="6361113" y="5599113"/>
                        <a:ext cx="1722437" cy="1287462"/>
                      </a:xfrm>
                      <a:prstGeom prst="rect">
                        <a:avLst/>
                      </a:prstGeom>
                    </p:spPr>
                  </p:pic>
                </p:oleObj>
              </mc:Fallback>
            </mc:AlternateContent>
          </a:graphicData>
        </a:graphic>
      </p:graphicFrame>
    </p:spTree>
    <p:extLst>
      <p:ext uri="{BB962C8B-B14F-4D97-AF65-F5344CB8AC3E}">
        <p14:creationId xmlns:p14="http://schemas.microsoft.com/office/powerpoint/2010/main" val="13376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0482" y="-11743"/>
            <a:ext cx="8229600" cy="1143000"/>
          </a:xfrm>
        </p:spPr>
        <p:txBody>
          <a:bodyPr/>
          <a:lstStyle/>
          <a:p>
            <a:r>
              <a:rPr lang="es-ES" dirty="0" smtClean="0"/>
              <a:t>Si los vectores no forman 90º: </a:t>
            </a:r>
            <a:endParaRPr lang="es-ES" dirty="0"/>
          </a:p>
        </p:txBody>
      </p:sp>
      <p:sp>
        <p:nvSpPr>
          <p:cNvPr id="3" name="2 Marcador de contenido"/>
          <p:cNvSpPr>
            <a:spLocks noGrp="1"/>
          </p:cNvSpPr>
          <p:nvPr>
            <p:ph idx="1"/>
          </p:nvPr>
        </p:nvSpPr>
        <p:spPr>
          <a:xfrm>
            <a:off x="457200" y="908720"/>
            <a:ext cx="8507288" cy="3672408"/>
          </a:xfrm>
        </p:spPr>
        <p:txBody>
          <a:bodyPr>
            <a:normAutofit/>
          </a:bodyPr>
          <a:lstStyle/>
          <a:p>
            <a:r>
              <a:rPr lang="es-ES" sz="2800" dirty="0" smtClean="0"/>
              <a:t>En ese caso, no y se puede utilizar el teorema de Pitágoras, se utiliza el teorema del coseno, modificado para la física:                        </a:t>
            </a:r>
          </a:p>
          <a:p>
            <a:r>
              <a:rPr lang="es-ES" sz="5100" dirty="0"/>
              <a:t> </a:t>
            </a:r>
            <a:r>
              <a:rPr lang="es-ES" sz="5100" dirty="0" smtClean="0"/>
              <a:t>                                      </a:t>
            </a:r>
          </a:p>
          <a:p>
            <a:pPr marL="0" indent="0">
              <a:buNone/>
            </a:pPr>
            <a:r>
              <a:rPr lang="es-ES" sz="5400" dirty="0" smtClean="0"/>
              <a:t>        </a:t>
            </a:r>
            <a:r>
              <a:rPr lang="el-GR" sz="4400" dirty="0" smtClean="0">
                <a:solidFill>
                  <a:srgbClr val="7030A0"/>
                </a:solidFill>
              </a:rPr>
              <a:t>α</a:t>
            </a:r>
            <a:endParaRPr lang="es-ES" sz="4400" dirty="0">
              <a:solidFill>
                <a:srgbClr val="7030A0"/>
              </a:solidFill>
            </a:endParaRPr>
          </a:p>
        </p:txBody>
      </p:sp>
      <p:cxnSp>
        <p:nvCxnSpPr>
          <p:cNvPr id="4" name="3 Conector recto de flecha"/>
          <p:cNvCxnSpPr/>
          <p:nvPr/>
        </p:nvCxnSpPr>
        <p:spPr>
          <a:xfrm flipV="1">
            <a:off x="1043608" y="2139782"/>
            <a:ext cx="1025047" cy="20786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4 Conector recto de flecha"/>
          <p:cNvCxnSpPr/>
          <p:nvPr/>
        </p:nvCxnSpPr>
        <p:spPr>
          <a:xfrm>
            <a:off x="1043608" y="3429000"/>
            <a:ext cx="2880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5 Conector recto de flecha"/>
          <p:cNvCxnSpPr/>
          <p:nvPr/>
        </p:nvCxnSpPr>
        <p:spPr>
          <a:xfrm>
            <a:off x="1052232" y="4218396"/>
            <a:ext cx="22956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a:off x="3646286" y="4050650"/>
            <a:ext cx="2880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8 CuadroTexto"/>
          <p:cNvSpPr txBox="1"/>
          <p:nvPr/>
        </p:nvSpPr>
        <p:spPr>
          <a:xfrm>
            <a:off x="920552" y="3527430"/>
            <a:ext cx="534144" cy="523220"/>
          </a:xfrm>
          <a:prstGeom prst="rect">
            <a:avLst/>
          </a:prstGeom>
          <a:noFill/>
        </p:spPr>
        <p:txBody>
          <a:bodyPr wrap="square" rtlCol="0">
            <a:spAutoFit/>
          </a:bodyPr>
          <a:lstStyle/>
          <a:p>
            <a:r>
              <a:rPr lang="es-ES" sz="2800" dirty="0" smtClean="0"/>
              <a:t>F</a:t>
            </a:r>
            <a:r>
              <a:rPr lang="es-ES" sz="2800" baseline="-25000" dirty="0" smtClean="0"/>
              <a:t>2</a:t>
            </a:r>
            <a:endParaRPr lang="es-ES" sz="2800" baseline="-25000" dirty="0"/>
          </a:p>
        </p:txBody>
      </p:sp>
      <p:sp>
        <p:nvSpPr>
          <p:cNvPr id="10" name="9 CuadroTexto"/>
          <p:cNvSpPr txBox="1"/>
          <p:nvPr/>
        </p:nvSpPr>
        <p:spPr>
          <a:xfrm>
            <a:off x="3461792" y="3956786"/>
            <a:ext cx="534144" cy="523220"/>
          </a:xfrm>
          <a:prstGeom prst="rect">
            <a:avLst/>
          </a:prstGeom>
          <a:noFill/>
        </p:spPr>
        <p:txBody>
          <a:bodyPr wrap="square" rtlCol="0">
            <a:spAutoFit/>
          </a:bodyPr>
          <a:lstStyle/>
          <a:p>
            <a:r>
              <a:rPr lang="es-ES" sz="2800" dirty="0" smtClean="0"/>
              <a:t>F</a:t>
            </a:r>
            <a:r>
              <a:rPr lang="es-ES" sz="2800" baseline="-25000" dirty="0" smtClean="0"/>
              <a:t>1</a:t>
            </a:r>
            <a:endParaRPr lang="es-ES" sz="2800" baseline="-25000" dirty="0"/>
          </a:p>
        </p:txBody>
      </p:sp>
      <p:cxnSp>
        <p:nvCxnSpPr>
          <p:cNvPr id="11" name="10 Conector recto"/>
          <p:cNvCxnSpPr/>
          <p:nvPr/>
        </p:nvCxnSpPr>
        <p:spPr>
          <a:xfrm flipV="1">
            <a:off x="1043608" y="2132478"/>
            <a:ext cx="3672408" cy="37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flipH="1">
            <a:off x="3347864" y="1988840"/>
            <a:ext cx="1109716" cy="222955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flipV="1">
            <a:off x="1048040" y="2139782"/>
            <a:ext cx="3320184" cy="207861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17 CuadroTexto"/>
          <p:cNvSpPr txBox="1"/>
          <p:nvPr/>
        </p:nvSpPr>
        <p:spPr>
          <a:xfrm>
            <a:off x="101750" y="4480006"/>
            <a:ext cx="8532948" cy="1785104"/>
          </a:xfrm>
          <a:prstGeom prst="rect">
            <a:avLst/>
          </a:prstGeom>
          <a:noFill/>
        </p:spPr>
        <p:txBody>
          <a:bodyPr wrap="square" rtlCol="0">
            <a:spAutoFit/>
          </a:bodyPr>
          <a:lstStyle/>
          <a:p>
            <a:r>
              <a:rPr lang="es-ES" sz="2800" dirty="0"/>
              <a:t>De acuerdo al teorema </a:t>
            </a:r>
            <a:r>
              <a:rPr lang="es-ES" sz="2800" dirty="0" smtClean="0"/>
              <a:t>del coseno:</a:t>
            </a:r>
            <a:endParaRPr lang="es-ES" sz="2800" dirty="0"/>
          </a:p>
          <a:p>
            <a:endParaRPr lang="es-ES" sz="2800" dirty="0"/>
          </a:p>
          <a:p>
            <a:endParaRPr lang="es-ES" dirty="0"/>
          </a:p>
          <a:p>
            <a:r>
              <a:rPr lang="es-ES" sz="2800" dirty="0"/>
              <a:t> </a:t>
            </a:r>
            <a:r>
              <a:rPr lang="es-ES" sz="3600" dirty="0"/>
              <a:t>F</a:t>
            </a:r>
            <a:r>
              <a:rPr lang="es-ES" sz="3600" baseline="-25000" dirty="0"/>
              <a:t>1</a:t>
            </a:r>
            <a:r>
              <a:rPr lang="es-ES" sz="3600" baseline="30000" dirty="0"/>
              <a:t>2</a:t>
            </a:r>
            <a:r>
              <a:rPr lang="es-ES" sz="3600" dirty="0"/>
              <a:t> + </a:t>
            </a:r>
            <a:r>
              <a:rPr lang="es-ES" sz="3600" dirty="0" smtClean="0"/>
              <a:t>F</a:t>
            </a:r>
            <a:r>
              <a:rPr lang="es-ES" sz="3600" baseline="-25000" dirty="0"/>
              <a:t>2</a:t>
            </a:r>
            <a:r>
              <a:rPr lang="es-ES" sz="3600" baseline="30000" dirty="0"/>
              <a:t>2</a:t>
            </a:r>
            <a:r>
              <a:rPr lang="es-ES" sz="3600" dirty="0" smtClean="0"/>
              <a:t> + 2.</a:t>
            </a:r>
            <a:r>
              <a:rPr lang="es-ES" sz="3600" dirty="0"/>
              <a:t> </a:t>
            </a:r>
            <a:r>
              <a:rPr lang="es-ES" sz="3600" dirty="0" smtClean="0"/>
              <a:t>F</a:t>
            </a:r>
            <a:r>
              <a:rPr lang="es-ES" sz="3600" baseline="-25000" dirty="0" smtClean="0"/>
              <a:t>1</a:t>
            </a:r>
            <a:r>
              <a:rPr lang="es-ES" sz="3600" dirty="0" smtClean="0"/>
              <a:t>F</a:t>
            </a:r>
            <a:r>
              <a:rPr lang="es-ES" sz="3600" baseline="-25000" dirty="0" smtClean="0"/>
              <a:t>2.</a:t>
            </a:r>
            <a:r>
              <a:rPr lang="es-ES" sz="3600" dirty="0" smtClean="0"/>
              <a:t>cos </a:t>
            </a:r>
            <a:r>
              <a:rPr lang="el-GR" sz="3600" dirty="0" smtClean="0"/>
              <a:t>α</a:t>
            </a:r>
            <a:r>
              <a:rPr lang="es-ES" sz="3600" dirty="0" smtClean="0"/>
              <a:t> = </a:t>
            </a:r>
            <a:r>
              <a:rPr lang="es-ES" sz="3600" b="1" dirty="0" smtClean="0"/>
              <a:t>S</a:t>
            </a:r>
            <a:r>
              <a:rPr lang="es-ES" sz="3600" b="1" baseline="30000" dirty="0" smtClean="0"/>
              <a:t>2</a:t>
            </a:r>
            <a:endParaRPr lang="es-ES" sz="2400" dirty="0"/>
          </a:p>
        </p:txBody>
      </p:sp>
      <p:sp>
        <p:nvSpPr>
          <p:cNvPr id="19" name="18 CuadroTexto"/>
          <p:cNvSpPr txBox="1"/>
          <p:nvPr/>
        </p:nvSpPr>
        <p:spPr>
          <a:xfrm>
            <a:off x="2200048" y="2636912"/>
            <a:ext cx="432048" cy="584775"/>
          </a:xfrm>
          <a:prstGeom prst="rect">
            <a:avLst/>
          </a:prstGeom>
          <a:noFill/>
        </p:spPr>
        <p:txBody>
          <a:bodyPr wrap="square" rtlCol="0">
            <a:spAutoFit/>
          </a:bodyPr>
          <a:lstStyle/>
          <a:p>
            <a:r>
              <a:rPr lang="es-ES" sz="3200" b="1" dirty="0">
                <a:solidFill>
                  <a:srgbClr val="FF0000"/>
                </a:solidFill>
              </a:rPr>
              <a:t>S</a:t>
            </a:r>
            <a:endParaRPr lang="es-ES" b="1" dirty="0">
              <a:solidFill>
                <a:srgbClr val="FF0000"/>
              </a:solidFill>
            </a:endParaRPr>
          </a:p>
        </p:txBody>
      </p:sp>
      <p:cxnSp>
        <p:nvCxnSpPr>
          <p:cNvPr id="21" name="20 Conector recto de flecha"/>
          <p:cNvCxnSpPr/>
          <p:nvPr/>
        </p:nvCxnSpPr>
        <p:spPr>
          <a:xfrm>
            <a:off x="2307417" y="2636912"/>
            <a:ext cx="216024"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22 Arco"/>
          <p:cNvSpPr/>
          <p:nvPr/>
        </p:nvSpPr>
        <p:spPr>
          <a:xfrm>
            <a:off x="1274676" y="3562088"/>
            <a:ext cx="360040" cy="789396"/>
          </a:xfrm>
          <a:prstGeom prst="arc">
            <a:avLst>
              <a:gd name="adj1" fmla="val 15700854"/>
              <a:gd name="adj2" fmla="val 4317266"/>
            </a:avLst>
          </a:prstGeom>
          <a:ln w="5715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extLst>
      <p:ext uri="{BB962C8B-B14F-4D97-AF65-F5344CB8AC3E}">
        <p14:creationId xmlns:p14="http://schemas.microsoft.com/office/powerpoint/2010/main" val="1639871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260649"/>
            <a:ext cx="8712968" cy="3600400"/>
          </a:xfrm>
        </p:spPr>
        <p:txBody>
          <a:bodyPr>
            <a:normAutofit lnSpcReduction="10000"/>
          </a:bodyPr>
          <a:lstStyle/>
          <a:p>
            <a:pPr algn="just"/>
            <a:r>
              <a:rPr lang="es-ES" sz="2400" dirty="0" smtClean="0"/>
              <a:t>Si usted determina analíticamente el módulo del vector, también deberá  definir su dirección. Tradicionalmente esto se hace determinando el ángulo que forma con la horizontal o con alguno de los vectores que se han sumado. </a:t>
            </a:r>
          </a:p>
          <a:p>
            <a:pPr algn="just"/>
            <a:r>
              <a:rPr lang="es-ES" sz="2400" dirty="0" smtClean="0"/>
              <a:t>Como los vectores no son perpendiculares, no podrá usar cualquier función trigonométrica, per sí el teorema del seno. Este establece que el seno de un ángulo, sobre la medida del lado opuesto, es igual para los tres ángulos interiores del triángulo.</a:t>
            </a:r>
          </a:p>
          <a:p>
            <a:pPr algn="just"/>
            <a:r>
              <a:rPr lang="es-ES" sz="2400" dirty="0" smtClean="0"/>
              <a:t>Queremos hallar el ángulo </a:t>
            </a:r>
            <a:r>
              <a:rPr lang="el-GR" sz="2400" dirty="0" smtClean="0"/>
              <a:t>γ</a:t>
            </a:r>
            <a:r>
              <a:rPr lang="es-ES" sz="2400" dirty="0" smtClean="0"/>
              <a:t>. Conocemos los tres lados del triángulo, y el ángulo </a:t>
            </a:r>
            <a:r>
              <a:rPr lang="el-GR" sz="2400" dirty="0" smtClean="0"/>
              <a:t>β</a:t>
            </a:r>
            <a:r>
              <a:rPr lang="es-ES" sz="2400" dirty="0" smtClean="0"/>
              <a:t>  (</a:t>
            </a:r>
            <a:endParaRPr lang="el-GR" sz="2400" dirty="0"/>
          </a:p>
          <a:p>
            <a:pPr algn="just"/>
            <a:endParaRPr lang="el-GR" sz="2400" dirty="0"/>
          </a:p>
          <a:p>
            <a:pPr algn="just"/>
            <a:endParaRPr lang="es-ES" sz="2400" dirty="0" smtClean="0"/>
          </a:p>
          <a:p>
            <a:pPr algn="just"/>
            <a:endParaRPr lang="es-ES" sz="2400" dirty="0"/>
          </a:p>
        </p:txBody>
      </p:sp>
      <p:cxnSp>
        <p:nvCxnSpPr>
          <p:cNvPr id="8" name="7 Conector recto de flecha"/>
          <p:cNvCxnSpPr/>
          <p:nvPr/>
        </p:nvCxnSpPr>
        <p:spPr>
          <a:xfrm>
            <a:off x="1259632" y="5949280"/>
            <a:ext cx="20162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flipV="1">
            <a:off x="1259632" y="4509120"/>
            <a:ext cx="648072"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1259632" y="4509120"/>
            <a:ext cx="273630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flipV="1">
            <a:off x="3247127" y="4437112"/>
            <a:ext cx="748809" cy="155455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flipV="1">
            <a:off x="1259632" y="4509120"/>
            <a:ext cx="2736304" cy="144016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16 CuadroTexto"/>
          <p:cNvSpPr txBox="1"/>
          <p:nvPr/>
        </p:nvSpPr>
        <p:spPr>
          <a:xfrm>
            <a:off x="725488" y="4728075"/>
            <a:ext cx="534144" cy="523220"/>
          </a:xfrm>
          <a:prstGeom prst="rect">
            <a:avLst/>
          </a:prstGeom>
          <a:noFill/>
        </p:spPr>
        <p:txBody>
          <a:bodyPr wrap="square" rtlCol="0">
            <a:spAutoFit/>
          </a:bodyPr>
          <a:lstStyle/>
          <a:p>
            <a:r>
              <a:rPr lang="es-ES" sz="2800" dirty="0" smtClean="0"/>
              <a:t>F</a:t>
            </a:r>
            <a:r>
              <a:rPr lang="es-ES" sz="2800" baseline="-25000" dirty="0" smtClean="0"/>
              <a:t>1</a:t>
            </a:r>
            <a:endParaRPr lang="es-ES" sz="2800" baseline="-25000" dirty="0"/>
          </a:p>
        </p:txBody>
      </p:sp>
      <p:sp>
        <p:nvSpPr>
          <p:cNvPr id="18" name="17 CuadroTexto"/>
          <p:cNvSpPr txBox="1"/>
          <p:nvPr/>
        </p:nvSpPr>
        <p:spPr>
          <a:xfrm>
            <a:off x="3275856" y="5949280"/>
            <a:ext cx="534144" cy="523220"/>
          </a:xfrm>
          <a:prstGeom prst="rect">
            <a:avLst/>
          </a:prstGeom>
          <a:noFill/>
        </p:spPr>
        <p:txBody>
          <a:bodyPr wrap="square" rtlCol="0">
            <a:spAutoFit/>
          </a:bodyPr>
          <a:lstStyle/>
          <a:p>
            <a:r>
              <a:rPr lang="es-ES" sz="2800" dirty="0" smtClean="0"/>
              <a:t>F</a:t>
            </a:r>
            <a:r>
              <a:rPr lang="es-ES" sz="2800" baseline="-25000" dirty="0" smtClean="0"/>
              <a:t>1</a:t>
            </a:r>
            <a:endParaRPr lang="es-ES" sz="2800" baseline="-25000" dirty="0"/>
          </a:p>
        </p:txBody>
      </p:sp>
      <p:cxnSp>
        <p:nvCxnSpPr>
          <p:cNvPr id="19" name="18 Conector recto de flecha"/>
          <p:cNvCxnSpPr/>
          <p:nvPr/>
        </p:nvCxnSpPr>
        <p:spPr>
          <a:xfrm>
            <a:off x="801137" y="4797152"/>
            <a:ext cx="2880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a:off x="3398912" y="5954403"/>
            <a:ext cx="2880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20 CuadroTexto"/>
          <p:cNvSpPr txBox="1"/>
          <p:nvPr/>
        </p:nvSpPr>
        <p:spPr>
          <a:xfrm>
            <a:off x="2119049" y="4751684"/>
            <a:ext cx="432048" cy="584775"/>
          </a:xfrm>
          <a:prstGeom prst="rect">
            <a:avLst/>
          </a:prstGeom>
          <a:noFill/>
        </p:spPr>
        <p:txBody>
          <a:bodyPr wrap="square" rtlCol="0">
            <a:spAutoFit/>
          </a:bodyPr>
          <a:lstStyle/>
          <a:p>
            <a:r>
              <a:rPr lang="es-ES" sz="3200" b="1" dirty="0">
                <a:solidFill>
                  <a:srgbClr val="FF0000"/>
                </a:solidFill>
              </a:rPr>
              <a:t>S</a:t>
            </a:r>
            <a:endParaRPr lang="es-ES" b="1" dirty="0">
              <a:solidFill>
                <a:srgbClr val="FF0000"/>
              </a:solidFill>
            </a:endParaRPr>
          </a:p>
        </p:txBody>
      </p:sp>
      <p:cxnSp>
        <p:nvCxnSpPr>
          <p:cNvPr id="22" name="21 Conector recto de flecha"/>
          <p:cNvCxnSpPr/>
          <p:nvPr/>
        </p:nvCxnSpPr>
        <p:spPr>
          <a:xfrm>
            <a:off x="2145235" y="4869160"/>
            <a:ext cx="338533"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22 Arco"/>
          <p:cNvSpPr/>
          <p:nvPr/>
        </p:nvSpPr>
        <p:spPr>
          <a:xfrm>
            <a:off x="1089169" y="5464452"/>
            <a:ext cx="890543" cy="559832"/>
          </a:xfrm>
          <a:prstGeom prst="arc">
            <a:avLst>
              <a:gd name="adj1" fmla="val 14789411"/>
              <a:gd name="adj2" fmla="val 1390865"/>
            </a:avLst>
          </a:prstGeom>
          <a:ln w="5715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8" name="27 CuadroTexto"/>
          <p:cNvSpPr txBox="1"/>
          <p:nvPr/>
        </p:nvSpPr>
        <p:spPr>
          <a:xfrm>
            <a:off x="3823142" y="4792896"/>
            <a:ext cx="4608512" cy="1200329"/>
          </a:xfrm>
          <a:prstGeom prst="rect">
            <a:avLst/>
          </a:prstGeom>
          <a:noFill/>
        </p:spPr>
        <p:txBody>
          <a:bodyPr wrap="square" rtlCol="0">
            <a:spAutoFit/>
          </a:bodyPr>
          <a:lstStyle/>
          <a:p>
            <a:r>
              <a:rPr lang="es-ES" dirty="0" smtClean="0"/>
              <a:t>Para despejar el valor del ángulo, debemos hacer la operación inversa a la tangente,(que en la calculadora aparece como sen</a:t>
            </a:r>
            <a:r>
              <a:rPr lang="es-ES" baseline="30000" dirty="0" smtClean="0"/>
              <a:t>-1</a:t>
            </a:r>
            <a:r>
              <a:rPr lang="es-ES" dirty="0" smtClean="0"/>
              <a:t>aunque esto no sea correcto)</a:t>
            </a:r>
            <a:endParaRPr lang="es-ES" dirty="0"/>
          </a:p>
        </p:txBody>
      </p:sp>
      <p:sp>
        <p:nvSpPr>
          <p:cNvPr id="9" name="8 Arco"/>
          <p:cNvSpPr/>
          <p:nvPr/>
        </p:nvSpPr>
        <p:spPr>
          <a:xfrm rot="19452896">
            <a:off x="2930080" y="5591325"/>
            <a:ext cx="522733" cy="275027"/>
          </a:xfrm>
          <a:prstGeom prst="arc">
            <a:avLst>
              <a:gd name="adj1" fmla="val 9179340"/>
              <a:gd name="adj2" fmla="val 0"/>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3" name="12 Forma libre"/>
          <p:cNvSpPr/>
          <p:nvPr/>
        </p:nvSpPr>
        <p:spPr>
          <a:xfrm>
            <a:off x="2123728" y="5464452"/>
            <a:ext cx="269263" cy="479148"/>
          </a:xfrm>
          <a:custGeom>
            <a:avLst/>
            <a:gdLst>
              <a:gd name="connsiteX0" fmla="*/ 0 w 269263"/>
              <a:gd name="connsiteY0" fmla="*/ 0 h 540327"/>
              <a:gd name="connsiteX1" fmla="*/ 249382 w 269263"/>
              <a:gd name="connsiteY1" fmla="*/ 235527 h 540327"/>
              <a:gd name="connsiteX2" fmla="*/ 235527 w 269263"/>
              <a:gd name="connsiteY2" fmla="*/ 540327 h 540327"/>
            </a:gdLst>
            <a:ahLst/>
            <a:cxnLst>
              <a:cxn ang="0">
                <a:pos x="connsiteX0" y="connsiteY0"/>
              </a:cxn>
              <a:cxn ang="0">
                <a:pos x="connsiteX1" y="connsiteY1"/>
              </a:cxn>
              <a:cxn ang="0">
                <a:pos x="connsiteX2" y="connsiteY2"/>
              </a:cxn>
            </a:cxnLst>
            <a:rect l="l" t="t" r="r" b="b"/>
            <a:pathLst>
              <a:path w="269263" h="540327">
                <a:moveTo>
                  <a:pt x="0" y="0"/>
                </a:moveTo>
                <a:cubicBezTo>
                  <a:pt x="105064" y="72736"/>
                  <a:pt x="210128" y="145473"/>
                  <a:pt x="249382" y="235527"/>
                </a:cubicBezTo>
                <a:cubicBezTo>
                  <a:pt x="288636" y="325581"/>
                  <a:pt x="262081" y="432954"/>
                  <a:pt x="235527" y="540327"/>
                </a:cubicBezTo>
              </a:path>
            </a:pathLst>
          </a:cu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29 Rectángulo"/>
          <p:cNvSpPr/>
          <p:nvPr/>
        </p:nvSpPr>
        <p:spPr>
          <a:xfrm>
            <a:off x="1907704" y="5343599"/>
            <a:ext cx="359394" cy="461665"/>
          </a:xfrm>
          <a:prstGeom prst="rect">
            <a:avLst/>
          </a:prstGeom>
        </p:spPr>
        <p:txBody>
          <a:bodyPr wrap="none">
            <a:spAutoFit/>
          </a:bodyPr>
          <a:lstStyle/>
          <a:p>
            <a:r>
              <a:rPr lang="el-GR" sz="2400" dirty="0">
                <a:solidFill>
                  <a:srgbClr val="7030A0"/>
                </a:solidFill>
              </a:rPr>
              <a:t>α</a:t>
            </a:r>
            <a:endParaRPr lang="es-ES" sz="2400" dirty="0">
              <a:solidFill>
                <a:srgbClr val="7030A0"/>
              </a:solidFill>
            </a:endParaRPr>
          </a:p>
        </p:txBody>
      </p:sp>
      <p:sp>
        <p:nvSpPr>
          <p:cNvPr id="31" name="30 Rectángulo"/>
          <p:cNvSpPr/>
          <p:nvPr/>
        </p:nvSpPr>
        <p:spPr>
          <a:xfrm>
            <a:off x="2322766" y="5343599"/>
            <a:ext cx="377026" cy="584775"/>
          </a:xfrm>
          <a:prstGeom prst="rect">
            <a:avLst/>
          </a:prstGeom>
        </p:spPr>
        <p:txBody>
          <a:bodyPr wrap="none">
            <a:spAutoFit/>
          </a:bodyPr>
          <a:lstStyle/>
          <a:p>
            <a:r>
              <a:rPr lang="es-ES" sz="3200" b="1" dirty="0" smtClean="0">
                <a:solidFill>
                  <a:schemeClr val="accent6"/>
                </a:solidFill>
              </a:rPr>
              <a:t>γ</a:t>
            </a:r>
            <a:endParaRPr lang="es-ES" sz="2400" b="1" dirty="0">
              <a:solidFill>
                <a:srgbClr val="7030A0"/>
              </a:solidFill>
            </a:endParaRPr>
          </a:p>
        </p:txBody>
      </p:sp>
      <p:sp>
        <p:nvSpPr>
          <p:cNvPr id="32" name="31 Rectángulo"/>
          <p:cNvSpPr/>
          <p:nvPr/>
        </p:nvSpPr>
        <p:spPr>
          <a:xfrm>
            <a:off x="2843808" y="5229200"/>
            <a:ext cx="348172" cy="461665"/>
          </a:xfrm>
          <a:prstGeom prst="rect">
            <a:avLst/>
          </a:prstGeom>
          <a:ln>
            <a:noFill/>
          </a:ln>
        </p:spPr>
        <p:txBody>
          <a:bodyPr wrap="none">
            <a:spAutoFit/>
          </a:bodyPr>
          <a:lstStyle/>
          <a:p>
            <a:r>
              <a:rPr lang="el-GR" sz="2400" dirty="0" smtClean="0">
                <a:solidFill>
                  <a:srgbClr val="00B050"/>
                </a:solidFill>
              </a:rPr>
              <a:t>β</a:t>
            </a:r>
            <a:endParaRPr lang="es-ES" sz="2400" dirty="0">
              <a:solidFill>
                <a:srgbClr val="00B050"/>
              </a:solidFill>
            </a:endParaRPr>
          </a:p>
        </p:txBody>
      </p:sp>
      <p:sp>
        <p:nvSpPr>
          <p:cNvPr id="33" name="32 Rectángulo"/>
          <p:cNvSpPr/>
          <p:nvPr/>
        </p:nvSpPr>
        <p:spPr>
          <a:xfrm>
            <a:off x="3563888" y="3327375"/>
            <a:ext cx="3088347" cy="461665"/>
          </a:xfrm>
          <a:prstGeom prst="rect">
            <a:avLst/>
          </a:prstGeom>
        </p:spPr>
        <p:txBody>
          <a:bodyPr wrap="square">
            <a:spAutoFit/>
          </a:bodyPr>
          <a:lstStyle/>
          <a:p>
            <a:r>
              <a:rPr lang="es-ES" sz="2400" dirty="0" smtClean="0"/>
              <a:t>Note que </a:t>
            </a:r>
            <a:r>
              <a:rPr lang="el-GR" sz="2400" dirty="0" smtClean="0"/>
              <a:t>β</a:t>
            </a:r>
            <a:r>
              <a:rPr lang="es-ES" sz="2400" dirty="0" smtClean="0"/>
              <a:t> = 180º - </a:t>
            </a:r>
            <a:r>
              <a:rPr lang="el-GR" sz="2400" dirty="0" smtClean="0"/>
              <a:t>α</a:t>
            </a:r>
            <a:r>
              <a:rPr lang="es-ES" sz="2400" dirty="0" smtClean="0"/>
              <a:t>)</a:t>
            </a:r>
            <a:endParaRPr lang="es-ES" sz="2400" dirty="0"/>
          </a:p>
        </p:txBody>
      </p:sp>
      <p:graphicFrame>
        <p:nvGraphicFramePr>
          <p:cNvPr id="15" name="14 Objeto"/>
          <p:cNvGraphicFramePr>
            <a:graphicFrameLocks noChangeAspect="1"/>
          </p:cNvGraphicFramePr>
          <p:nvPr>
            <p:extLst>
              <p:ext uri="{D42A27DB-BD31-4B8C-83A1-F6EECF244321}">
                <p14:modId xmlns:p14="http://schemas.microsoft.com/office/powerpoint/2010/main" val="115704806"/>
              </p:ext>
            </p:extLst>
          </p:nvPr>
        </p:nvGraphicFramePr>
        <p:xfrm>
          <a:off x="4514850" y="3092450"/>
          <a:ext cx="114300" cy="673100"/>
        </p:xfrm>
        <a:graphic>
          <a:graphicData uri="http://schemas.openxmlformats.org/presentationml/2006/ole">
            <mc:AlternateContent xmlns:mc="http://schemas.openxmlformats.org/markup-compatibility/2006">
              <mc:Choice xmlns:v="urn:schemas-microsoft-com:vml" Requires="v">
                <p:oleObj spid="_x0000_s4107" name="Ecuación" r:id="rId3" imgW="114120" imgH="672840" progId="Equation.3">
                  <p:embed/>
                </p:oleObj>
              </mc:Choice>
              <mc:Fallback>
                <p:oleObj name="Ecuación" r:id="rId3" imgW="114120" imgH="672840" progId="Equation.3">
                  <p:embed/>
                  <p:pic>
                    <p:nvPicPr>
                      <p:cNvPr id="0" name=""/>
                      <p:cNvPicPr/>
                      <p:nvPr/>
                    </p:nvPicPr>
                    <p:blipFill>
                      <a:blip r:embed="rId4"/>
                      <a:stretch>
                        <a:fillRect/>
                      </a:stretch>
                    </p:blipFill>
                    <p:spPr>
                      <a:xfrm>
                        <a:off x="4514850" y="3092450"/>
                        <a:ext cx="114300" cy="673100"/>
                      </a:xfrm>
                      <a:prstGeom prst="rect">
                        <a:avLst/>
                      </a:prstGeom>
                    </p:spPr>
                  </p:pic>
                </p:oleObj>
              </mc:Fallback>
            </mc:AlternateContent>
          </a:graphicData>
        </a:graphic>
      </p:graphicFrame>
      <p:graphicFrame>
        <p:nvGraphicFramePr>
          <p:cNvPr id="24" name="23 Objeto"/>
          <p:cNvGraphicFramePr>
            <a:graphicFrameLocks noChangeAspect="1"/>
          </p:cNvGraphicFramePr>
          <p:nvPr>
            <p:extLst>
              <p:ext uri="{D42A27DB-BD31-4B8C-83A1-F6EECF244321}">
                <p14:modId xmlns:p14="http://schemas.microsoft.com/office/powerpoint/2010/main" val="2030098088"/>
              </p:ext>
            </p:extLst>
          </p:nvPr>
        </p:nvGraphicFramePr>
        <p:xfrm>
          <a:off x="4387981" y="3861048"/>
          <a:ext cx="1807728" cy="903864"/>
        </p:xfrm>
        <a:graphic>
          <a:graphicData uri="http://schemas.openxmlformats.org/presentationml/2006/ole">
            <mc:AlternateContent xmlns:mc="http://schemas.openxmlformats.org/markup-compatibility/2006">
              <mc:Choice xmlns:v="urn:schemas-microsoft-com:vml" Requires="v">
                <p:oleObj spid="_x0000_s4108" name="Ecuación" r:id="rId5" imgW="863280" imgH="431640" progId="Equation.3">
                  <p:embed/>
                </p:oleObj>
              </mc:Choice>
              <mc:Fallback>
                <p:oleObj name="Ecuación" r:id="rId5" imgW="863280" imgH="431640" progId="Equation.3">
                  <p:embed/>
                  <p:pic>
                    <p:nvPicPr>
                      <p:cNvPr id="0" name=""/>
                      <p:cNvPicPr/>
                      <p:nvPr/>
                    </p:nvPicPr>
                    <p:blipFill>
                      <a:blip r:embed="rId6"/>
                      <a:stretch>
                        <a:fillRect/>
                      </a:stretch>
                    </p:blipFill>
                    <p:spPr>
                      <a:xfrm>
                        <a:off x="4387981" y="3861048"/>
                        <a:ext cx="1807728" cy="903864"/>
                      </a:xfrm>
                      <a:prstGeom prst="rect">
                        <a:avLst/>
                      </a:prstGeom>
                    </p:spPr>
                  </p:pic>
                </p:oleObj>
              </mc:Fallback>
            </mc:AlternateContent>
          </a:graphicData>
        </a:graphic>
      </p:graphicFrame>
      <p:graphicFrame>
        <p:nvGraphicFramePr>
          <p:cNvPr id="26" name="25 Objeto"/>
          <p:cNvGraphicFramePr>
            <a:graphicFrameLocks noChangeAspect="1"/>
          </p:cNvGraphicFramePr>
          <p:nvPr>
            <p:extLst>
              <p:ext uri="{D42A27DB-BD31-4B8C-83A1-F6EECF244321}">
                <p14:modId xmlns:p14="http://schemas.microsoft.com/office/powerpoint/2010/main" val="3773702859"/>
              </p:ext>
            </p:extLst>
          </p:nvPr>
        </p:nvGraphicFramePr>
        <p:xfrm>
          <a:off x="6394644" y="3874618"/>
          <a:ext cx="2137796" cy="853457"/>
        </p:xfrm>
        <a:graphic>
          <a:graphicData uri="http://schemas.openxmlformats.org/presentationml/2006/ole">
            <mc:AlternateContent xmlns:mc="http://schemas.openxmlformats.org/markup-compatibility/2006">
              <mc:Choice xmlns:v="urn:schemas-microsoft-com:vml" Requires="v">
                <p:oleObj spid="_x0000_s4109" name="Ecuación" r:id="rId7" imgW="1041120" imgH="393480" progId="Equation.3">
                  <p:embed/>
                </p:oleObj>
              </mc:Choice>
              <mc:Fallback>
                <p:oleObj name="Ecuación" r:id="rId7" imgW="1041120" imgH="393480" progId="Equation.3">
                  <p:embed/>
                  <p:pic>
                    <p:nvPicPr>
                      <p:cNvPr id="0" name=""/>
                      <p:cNvPicPr/>
                      <p:nvPr/>
                    </p:nvPicPr>
                    <p:blipFill>
                      <a:blip r:embed="rId8"/>
                      <a:stretch>
                        <a:fillRect/>
                      </a:stretch>
                    </p:blipFill>
                    <p:spPr>
                      <a:xfrm>
                        <a:off x="6394644" y="3874618"/>
                        <a:ext cx="2137796" cy="853457"/>
                      </a:xfrm>
                      <a:prstGeom prst="rect">
                        <a:avLst/>
                      </a:prstGeom>
                    </p:spPr>
                  </p:pic>
                </p:oleObj>
              </mc:Fallback>
            </mc:AlternateContent>
          </a:graphicData>
        </a:graphic>
      </p:graphicFrame>
      <p:graphicFrame>
        <p:nvGraphicFramePr>
          <p:cNvPr id="34" name="33 Objeto"/>
          <p:cNvGraphicFramePr>
            <a:graphicFrameLocks noChangeAspect="1"/>
          </p:cNvGraphicFramePr>
          <p:nvPr>
            <p:extLst>
              <p:ext uri="{D42A27DB-BD31-4B8C-83A1-F6EECF244321}">
                <p14:modId xmlns:p14="http://schemas.microsoft.com/office/powerpoint/2010/main" val="1269874387"/>
              </p:ext>
            </p:extLst>
          </p:nvPr>
        </p:nvGraphicFramePr>
        <p:xfrm>
          <a:off x="6055390" y="5954403"/>
          <a:ext cx="2376264" cy="748083"/>
        </p:xfrm>
        <a:graphic>
          <a:graphicData uri="http://schemas.openxmlformats.org/presentationml/2006/ole">
            <mc:AlternateContent xmlns:mc="http://schemas.openxmlformats.org/markup-compatibility/2006">
              <mc:Choice xmlns:v="urn:schemas-microsoft-com:vml" Requires="v">
                <p:oleObj spid="_x0000_s4110" name="Ecuación" r:id="rId9" imgW="1371600" imgH="431640" progId="Equation.3">
                  <p:embed/>
                </p:oleObj>
              </mc:Choice>
              <mc:Fallback>
                <p:oleObj name="Ecuación" r:id="rId9" imgW="1371600" imgH="431640" progId="Equation.3">
                  <p:embed/>
                  <p:pic>
                    <p:nvPicPr>
                      <p:cNvPr id="0" name=""/>
                      <p:cNvPicPr/>
                      <p:nvPr/>
                    </p:nvPicPr>
                    <p:blipFill>
                      <a:blip r:embed="rId10"/>
                      <a:stretch>
                        <a:fillRect/>
                      </a:stretch>
                    </p:blipFill>
                    <p:spPr>
                      <a:xfrm>
                        <a:off x="6055390" y="5954403"/>
                        <a:ext cx="2376264" cy="748083"/>
                      </a:xfrm>
                      <a:prstGeom prst="rect">
                        <a:avLst/>
                      </a:prstGeom>
                    </p:spPr>
                  </p:pic>
                </p:oleObj>
              </mc:Fallback>
            </mc:AlternateContent>
          </a:graphicData>
        </a:graphic>
      </p:graphicFrame>
    </p:spTree>
    <p:extLst>
      <p:ext uri="{BB962C8B-B14F-4D97-AF65-F5344CB8AC3E}">
        <p14:creationId xmlns:p14="http://schemas.microsoft.com/office/powerpoint/2010/main" val="1755796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Método del polígono</a:t>
            </a:r>
            <a:endParaRPr lang="es-ES" dirty="0"/>
          </a:p>
        </p:txBody>
      </p:sp>
      <p:sp>
        <p:nvSpPr>
          <p:cNvPr id="3" name="2 Marcador de contenido"/>
          <p:cNvSpPr>
            <a:spLocks noGrp="1"/>
          </p:cNvSpPr>
          <p:nvPr>
            <p:ph idx="1"/>
          </p:nvPr>
        </p:nvSpPr>
        <p:spPr>
          <a:xfrm>
            <a:off x="31870" y="1207293"/>
            <a:ext cx="8932618" cy="4525963"/>
          </a:xfrm>
        </p:spPr>
        <p:txBody>
          <a:bodyPr>
            <a:normAutofit/>
          </a:bodyPr>
          <a:lstStyle/>
          <a:p>
            <a:r>
              <a:rPr lang="es-ES" sz="2400" dirty="0" smtClean="0"/>
              <a:t>Si los vectores no son concurrentes, es decir, si no parten del mismo punto (por ejemplo, si en lugar de sumar fuerzas, sumáramos desplazamientos), puede ser útil trabajar con el método del polígono. Este consiste en trazar los vectores a escala, respetando el ángulo entre ellos, pero haciendo que el origen de uno, coincida con el extremo del otro. En nuestro ejemplo: </a:t>
            </a:r>
            <a:endParaRPr lang="es-ES" sz="2400" dirty="0"/>
          </a:p>
        </p:txBody>
      </p:sp>
    </p:spTree>
    <p:extLst>
      <p:ext uri="{BB962C8B-B14F-4D97-AF65-F5344CB8AC3E}">
        <p14:creationId xmlns:p14="http://schemas.microsoft.com/office/powerpoint/2010/main" val="2688809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de flecha"/>
          <p:cNvCxnSpPr/>
          <p:nvPr/>
        </p:nvCxnSpPr>
        <p:spPr>
          <a:xfrm>
            <a:off x="611560" y="4575366"/>
            <a:ext cx="2160000" cy="0"/>
          </a:xfrm>
          <a:prstGeom prst="straightConnector1">
            <a:avLst/>
          </a:prstGeom>
          <a:ln>
            <a:solidFill>
              <a:schemeClr val="tx1"/>
            </a:solidFill>
            <a:headEnd type="oval" w="med" len="med"/>
            <a:tailEnd type="arrow" w="lg" len="lg"/>
          </a:ln>
        </p:spPr>
        <p:style>
          <a:lnRef idx="1">
            <a:schemeClr val="accent1"/>
          </a:lnRef>
          <a:fillRef idx="0">
            <a:schemeClr val="accent1"/>
          </a:fillRef>
          <a:effectRef idx="0">
            <a:schemeClr val="accent1"/>
          </a:effectRef>
          <a:fontRef idx="minor">
            <a:schemeClr val="tx1"/>
          </a:fontRef>
        </p:style>
      </p:cxnSp>
      <p:sp>
        <p:nvSpPr>
          <p:cNvPr id="3" name="2 Rectángulo"/>
          <p:cNvSpPr/>
          <p:nvPr/>
        </p:nvSpPr>
        <p:spPr>
          <a:xfrm>
            <a:off x="251520" y="548680"/>
            <a:ext cx="8892480" cy="2062103"/>
          </a:xfrm>
          <a:prstGeom prst="rect">
            <a:avLst/>
          </a:prstGeom>
        </p:spPr>
        <p:txBody>
          <a:bodyPr wrap="square">
            <a:spAutoFit/>
          </a:bodyPr>
          <a:lstStyle/>
          <a:p>
            <a:pPr algn="ctr"/>
            <a:r>
              <a:rPr lang="es-ES" sz="4400" dirty="0">
                <a:effectLst>
                  <a:outerShdw blurRad="38100" dist="38100" dir="2700000" algn="tl">
                    <a:srgbClr val="000000">
                      <a:alpha val="43137"/>
                    </a:srgbClr>
                  </a:outerShdw>
                </a:effectLst>
              </a:rPr>
              <a:t>Método del </a:t>
            </a:r>
            <a:r>
              <a:rPr lang="es-ES" sz="4400" dirty="0" smtClean="0">
                <a:effectLst>
                  <a:outerShdw blurRad="38100" dist="38100" dir="2700000" algn="tl">
                    <a:srgbClr val="000000">
                      <a:alpha val="43137"/>
                    </a:srgbClr>
                  </a:outerShdw>
                </a:effectLst>
              </a:rPr>
              <a:t>polígono:</a:t>
            </a:r>
          </a:p>
          <a:p>
            <a:endParaRPr lang="es-ES" sz="2400" dirty="0"/>
          </a:p>
          <a:p>
            <a:r>
              <a:rPr lang="es-ES" sz="2400" dirty="0" smtClean="0"/>
              <a:t>1. Se trazan un vector a sumar a escala. </a:t>
            </a:r>
          </a:p>
          <a:p>
            <a:endParaRPr lang="es-ES" dirty="0" smtClean="0"/>
          </a:p>
          <a:p>
            <a:endParaRPr lang="es-ES" dirty="0"/>
          </a:p>
        </p:txBody>
      </p:sp>
      <p:sp>
        <p:nvSpPr>
          <p:cNvPr id="11" name="10 CuadroTexto"/>
          <p:cNvSpPr txBox="1"/>
          <p:nvPr/>
        </p:nvSpPr>
        <p:spPr>
          <a:xfrm>
            <a:off x="1691560" y="4970572"/>
            <a:ext cx="534144" cy="523220"/>
          </a:xfrm>
          <a:prstGeom prst="rect">
            <a:avLst/>
          </a:prstGeom>
          <a:noFill/>
        </p:spPr>
        <p:txBody>
          <a:bodyPr wrap="square" rtlCol="0">
            <a:spAutoFit/>
          </a:bodyPr>
          <a:lstStyle/>
          <a:p>
            <a:r>
              <a:rPr lang="es-ES" sz="2800" dirty="0" smtClean="0"/>
              <a:t>F</a:t>
            </a:r>
            <a:r>
              <a:rPr lang="es-ES" sz="2800" baseline="-25000" dirty="0" smtClean="0"/>
              <a:t>1</a:t>
            </a:r>
            <a:endParaRPr lang="es-ES" sz="2800" baseline="-25000" dirty="0"/>
          </a:p>
        </p:txBody>
      </p:sp>
      <p:cxnSp>
        <p:nvCxnSpPr>
          <p:cNvPr id="13" name="12 Conector recto de flecha"/>
          <p:cNvCxnSpPr/>
          <p:nvPr/>
        </p:nvCxnSpPr>
        <p:spPr>
          <a:xfrm>
            <a:off x="1744007" y="4869160"/>
            <a:ext cx="2880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flipV="1">
            <a:off x="2761750" y="2492352"/>
            <a:ext cx="0" cy="20855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17 CuadroTexto"/>
          <p:cNvSpPr txBox="1"/>
          <p:nvPr/>
        </p:nvSpPr>
        <p:spPr>
          <a:xfrm>
            <a:off x="2867472" y="2610783"/>
            <a:ext cx="534144" cy="523220"/>
          </a:xfrm>
          <a:prstGeom prst="rect">
            <a:avLst/>
          </a:prstGeom>
          <a:noFill/>
        </p:spPr>
        <p:txBody>
          <a:bodyPr wrap="square" rtlCol="0">
            <a:spAutoFit/>
          </a:bodyPr>
          <a:lstStyle/>
          <a:p>
            <a:r>
              <a:rPr lang="es-ES" sz="2800" dirty="0" smtClean="0"/>
              <a:t>F</a:t>
            </a:r>
            <a:r>
              <a:rPr lang="es-ES" sz="2800" baseline="-25000" dirty="0" smtClean="0"/>
              <a:t>2</a:t>
            </a:r>
            <a:endParaRPr lang="es-ES" sz="2800" baseline="-25000" dirty="0"/>
          </a:p>
        </p:txBody>
      </p:sp>
      <p:sp>
        <p:nvSpPr>
          <p:cNvPr id="16" name="15 CuadroTexto"/>
          <p:cNvSpPr txBox="1"/>
          <p:nvPr/>
        </p:nvSpPr>
        <p:spPr>
          <a:xfrm>
            <a:off x="4427984" y="2198692"/>
            <a:ext cx="4038096" cy="2369880"/>
          </a:xfrm>
          <a:prstGeom prst="rect">
            <a:avLst/>
          </a:prstGeom>
          <a:noFill/>
        </p:spPr>
        <p:txBody>
          <a:bodyPr wrap="square" rtlCol="0">
            <a:spAutoFit/>
          </a:bodyPr>
          <a:lstStyle/>
          <a:p>
            <a:r>
              <a:rPr lang="es-ES" sz="2400" dirty="0" smtClean="0"/>
              <a:t>2. Se traza el vector </a:t>
            </a:r>
            <a:r>
              <a:rPr lang="es-ES" sz="2400" dirty="0"/>
              <a:t>F</a:t>
            </a:r>
            <a:r>
              <a:rPr lang="es-ES" sz="2800" baseline="-25000" dirty="0"/>
              <a:t>2</a:t>
            </a:r>
            <a:r>
              <a:rPr lang="es-ES" sz="2400" dirty="0"/>
              <a:t> </a:t>
            </a:r>
            <a:r>
              <a:rPr lang="es-ES" sz="2400" dirty="0" smtClean="0"/>
              <a:t> a escala, desde el extremo de F</a:t>
            </a:r>
            <a:r>
              <a:rPr lang="es-ES" sz="2800" baseline="-25000" dirty="0" smtClean="0"/>
              <a:t>1</a:t>
            </a:r>
            <a:r>
              <a:rPr lang="es-ES" sz="2400" dirty="0" smtClean="0"/>
              <a:t>.</a:t>
            </a:r>
          </a:p>
          <a:p>
            <a:r>
              <a:rPr lang="es-ES" sz="2400" dirty="0" smtClean="0"/>
              <a:t>3.</a:t>
            </a:r>
            <a:r>
              <a:rPr lang="es-ES" sz="2400" dirty="0"/>
              <a:t> </a:t>
            </a:r>
            <a:r>
              <a:rPr lang="es-ES" sz="2400" dirty="0" smtClean="0"/>
              <a:t> </a:t>
            </a:r>
            <a:r>
              <a:rPr lang="es-ES" sz="2400" dirty="0"/>
              <a:t>Se traza </a:t>
            </a:r>
            <a:r>
              <a:rPr lang="es-ES" sz="2400" dirty="0" smtClean="0"/>
              <a:t>el vector suma, desde el origen de  F</a:t>
            </a:r>
            <a:r>
              <a:rPr lang="es-ES" sz="2800" baseline="-25000" dirty="0" smtClean="0"/>
              <a:t>1</a:t>
            </a:r>
            <a:r>
              <a:rPr lang="es-ES" sz="2400" baseline="-25000" dirty="0" smtClean="0"/>
              <a:t> </a:t>
            </a:r>
            <a:r>
              <a:rPr lang="es-ES" sz="2400" dirty="0" smtClean="0"/>
              <a:t>hasta</a:t>
            </a:r>
            <a:r>
              <a:rPr lang="es-ES" sz="2000" dirty="0" smtClean="0"/>
              <a:t> </a:t>
            </a:r>
            <a:endParaRPr lang="es-ES" sz="2000" dirty="0"/>
          </a:p>
          <a:p>
            <a:r>
              <a:rPr lang="es-ES" sz="2400" dirty="0" smtClean="0"/>
              <a:t>el </a:t>
            </a:r>
            <a:r>
              <a:rPr lang="es-ES" sz="2400" dirty="0"/>
              <a:t>extremo </a:t>
            </a:r>
            <a:r>
              <a:rPr lang="es-ES" sz="2400" dirty="0" smtClean="0"/>
              <a:t>de </a:t>
            </a:r>
            <a:r>
              <a:rPr lang="es-ES" sz="2400" dirty="0"/>
              <a:t>F</a:t>
            </a:r>
            <a:r>
              <a:rPr lang="es-ES" sz="2800" baseline="-25000" dirty="0"/>
              <a:t>2</a:t>
            </a:r>
            <a:endParaRPr lang="es-ES" sz="2400" dirty="0" smtClean="0"/>
          </a:p>
          <a:p>
            <a:endParaRPr lang="es-ES" sz="2400" dirty="0"/>
          </a:p>
        </p:txBody>
      </p:sp>
      <p:cxnSp>
        <p:nvCxnSpPr>
          <p:cNvPr id="21" name="20 Conector recto de flecha"/>
          <p:cNvCxnSpPr/>
          <p:nvPr/>
        </p:nvCxnSpPr>
        <p:spPr>
          <a:xfrm flipV="1">
            <a:off x="601750" y="2494460"/>
            <a:ext cx="2160000" cy="210377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p:nvPr/>
        </p:nvCxnSpPr>
        <p:spPr>
          <a:xfrm>
            <a:off x="2987824" y="2658918"/>
            <a:ext cx="2880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22 CuadroTexto"/>
          <p:cNvSpPr txBox="1"/>
          <p:nvPr/>
        </p:nvSpPr>
        <p:spPr>
          <a:xfrm>
            <a:off x="0" y="5493792"/>
            <a:ext cx="8928992" cy="1200329"/>
          </a:xfrm>
          <a:prstGeom prst="rect">
            <a:avLst/>
          </a:prstGeom>
          <a:noFill/>
        </p:spPr>
        <p:txBody>
          <a:bodyPr wrap="square" rtlCol="0">
            <a:spAutoFit/>
          </a:bodyPr>
          <a:lstStyle/>
          <a:p>
            <a:r>
              <a:rPr lang="es-ES" sz="2400" b="1" dirty="0" smtClean="0"/>
              <a:t>Para determinar el módulo del vector suma, mida el largo de la diagonal trazada y utilice la escala. En este caso, será de 50 N. Intente hacerlo.</a:t>
            </a:r>
            <a:endParaRPr lang="es-ES" sz="2400" b="1" dirty="0"/>
          </a:p>
        </p:txBody>
      </p:sp>
      <p:sp>
        <p:nvSpPr>
          <p:cNvPr id="24" name="23 CuadroTexto"/>
          <p:cNvSpPr txBox="1"/>
          <p:nvPr/>
        </p:nvSpPr>
        <p:spPr>
          <a:xfrm>
            <a:off x="1115616" y="2961574"/>
            <a:ext cx="432048" cy="584775"/>
          </a:xfrm>
          <a:prstGeom prst="rect">
            <a:avLst/>
          </a:prstGeom>
          <a:noFill/>
        </p:spPr>
        <p:txBody>
          <a:bodyPr wrap="square" rtlCol="0">
            <a:spAutoFit/>
          </a:bodyPr>
          <a:lstStyle/>
          <a:p>
            <a:r>
              <a:rPr lang="es-ES" sz="3200" b="1" dirty="0">
                <a:solidFill>
                  <a:srgbClr val="FF0000"/>
                </a:solidFill>
              </a:rPr>
              <a:t>S</a:t>
            </a:r>
            <a:endParaRPr lang="es-ES" b="1" dirty="0">
              <a:solidFill>
                <a:srgbClr val="FF0000"/>
              </a:solidFill>
            </a:endParaRPr>
          </a:p>
        </p:txBody>
      </p:sp>
      <p:cxnSp>
        <p:nvCxnSpPr>
          <p:cNvPr id="25" name="24 Conector recto de flecha"/>
          <p:cNvCxnSpPr/>
          <p:nvPr/>
        </p:nvCxnSpPr>
        <p:spPr>
          <a:xfrm>
            <a:off x="1259632" y="2998589"/>
            <a:ext cx="288032"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770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down)">
                                      <p:cBhvr>
                                        <p:cTn id="39" dur="500"/>
                                        <p:tgtEl>
                                          <p:spTgt spid="21"/>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p:bldP spid="23" grpId="0"/>
      <p:bldP spid="2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0" y="18328"/>
            <a:ext cx="8676456" cy="1250431"/>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dirty="0" smtClean="0"/>
              <a:t>Descomposición de un vector en dos ejes perpendiculares</a:t>
            </a:r>
            <a:endParaRPr lang="es-ES" dirty="0"/>
          </a:p>
        </p:txBody>
      </p:sp>
      <p:sp>
        <p:nvSpPr>
          <p:cNvPr id="5" name="4 CuadroTexto"/>
          <p:cNvSpPr txBox="1"/>
          <p:nvPr/>
        </p:nvSpPr>
        <p:spPr>
          <a:xfrm>
            <a:off x="14210" y="1118349"/>
            <a:ext cx="6009922" cy="5262979"/>
          </a:xfrm>
          <a:prstGeom prst="rect">
            <a:avLst/>
          </a:prstGeom>
          <a:noFill/>
        </p:spPr>
        <p:txBody>
          <a:bodyPr wrap="square" rtlCol="0">
            <a:spAutoFit/>
          </a:bodyPr>
          <a:lstStyle/>
          <a:p>
            <a:pPr algn="just"/>
            <a:r>
              <a:rPr lang="es-ES" sz="2400" dirty="0" smtClean="0"/>
              <a:t>Ahora que ya sabe sumar vectores, sólo falta aprender a descomponerlos. Descomponer un vector es hallar dos vectores que, sumados, vectorialmente den como resultado al vector.  </a:t>
            </a:r>
          </a:p>
          <a:p>
            <a:pPr algn="just"/>
            <a:r>
              <a:rPr lang="es-ES" sz="2400" dirty="0" smtClean="0"/>
              <a:t>Es bastante común descomponer vectores en direcciones perpendiculares, una de las cuales  se nombra como dirección “x” y la otra, como “y”, al igual que los ejes perpendiculares de un gráfico. </a:t>
            </a:r>
          </a:p>
          <a:p>
            <a:pPr algn="just"/>
            <a:r>
              <a:rPr lang="es-ES" sz="2400" dirty="0" smtClean="0"/>
              <a:t>Por ejemplo, algunas veces se toma como eje y la vertical (la dirección del peso). Otras veces se toma como eje x al eje del movimiento del cuerpo que se estudia, y, perpendicular a él, se traza el otro eje. (ver ejemplo)</a:t>
            </a:r>
            <a:endParaRPr lang="es-E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4132" y="1556792"/>
            <a:ext cx="3104347" cy="12656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2982876"/>
            <a:ext cx="1872208" cy="35427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Rectángulo"/>
          <p:cNvSpPr/>
          <p:nvPr/>
        </p:nvSpPr>
        <p:spPr>
          <a:xfrm>
            <a:off x="7648313" y="5661248"/>
            <a:ext cx="668103"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Rectángulo"/>
          <p:cNvSpPr/>
          <p:nvPr/>
        </p:nvSpPr>
        <p:spPr>
          <a:xfrm>
            <a:off x="6311033" y="4509120"/>
            <a:ext cx="668103"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CuadroTexto"/>
          <p:cNvSpPr txBox="1"/>
          <p:nvPr/>
        </p:nvSpPr>
        <p:spPr>
          <a:xfrm>
            <a:off x="6732240" y="5877272"/>
            <a:ext cx="432048" cy="369332"/>
          </a:xfrm>
          <a:prstGeom prst="rect">
            <a:avLst/>
          </a:prstGeom>
          <a:solidFill>
            <a:schemeClr val="bg1"/>
          </a:solidFill>
        </p:spPr>
        <p:txBody>
          <a:bodyPr wrap="square" rtlCol="0">
            <a:spAutoFit/>
          </a:bodyPr>
          <a:lstStyle/>
          <a:p>
            <a:r>
              <a:rPr lang="es-ES" dirty="0" smtClean="0"/>
              <a:t>P</a:t>
            </a:r>
            <a:endParaRPr lang="es-ES" dirty="0"/>
          </a:p>
        </p:txBody>
      </p:sp>
      <p:cxnSp>
        <p:nvCxnSpPr>
          <p:cNvPr id="10" name="9 Conector recto de flecha"/>
          <p:cNvCxnSpPr/>
          <p:nvPr/>
        </p:nvCxnSpPr>
        <p:spPr>
          <a:xfrm>
            <a:off x="6804248" y="5877272"/>
            <a:ext cx="21602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12 Rectángulo"/>
          <p:cNvSpPr/>
          <p:nvPr/>
        </p:nvSpPr>
        <p:spPr>
          <a:xfrm>
            <a:off x="7800713" y="5813648"/>
            <a:ext cx="668103"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Rectángulo"/>
          <p:cNvSpPr/>
          <p:nvPr/>
        </p:nvSpPr>
        <p:spPr>
          <a:xfrm>
            <a:off x="7953113" y="5966048"/>
            <a:ext cx="668103"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Rectángulo"/>
          <p:cNvSpPr/>
          <p:nvPr/>
        </p:nvSpPr>
        <p:spPr>
          <a:xfrm>
            <a:off x="8095347" y="5406605"/>
            <a:ext cx="668103"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CuadroTexto"/>
          <p:cNvSpPr txBox="1"/>
          <p:nvPr/>
        </p:nvSpPr>
        <p:spPr>
          <a:xfrm>
            <a:off x="6429060" y="4395580"/>
            <a:ext cx="432048" cy="369332"/>
          </a:xfrm>
          <a:prstGeom prst="rect">
            <a:avLst/>
          </a:prstGeom>
          <a:solidFill>
            <a:schemeClr val="bg1"/>
          </a:solidFill>
        </p:spPr>
        <p:txBody>
          <a:bodyPr wrap="square" rtlCol="0">
            <a:spAutoFit/>
          </a:bodyPr>
          <a:lstStyle/>
          <a:p>
            <a:r>
              <a:rPr lang="es-ES" dirty="0" err="1" smtClean="0"/>
              <a:t>Py</a:t>
            </a:r>
            <a:endParaRPr lang="es-ES" dirty="0"/>
          </a:p>
        </p:txBody>
      </p:sp>
      <p:sp>
        <p:nvSpPr>
          <p:cNvPr id="17" name="16 CuadroTexto"/>
          <p:cNvSpPr txBox="1"/>
          <p:nvPr/>
        </p:nvSpPr>
        <p:spPr>
          <a:xfrm>
            <a:off x="7642625" y="5537422"/>
            <a:ext cx="432048" cy="369332"/>
          </a:xfrm>
          <a:prstGeom prst="rect">
            <a:avLst/>
          </a:prstGeom>
          <a:solidFill>
            <a:schemeClr val="bg1"/>
          </a:solidFill>
        </p:spPr>
        <p:txBody>
          <a:bodyPr wrap="square" rtlCol="0">
            <a:spAutoFit/>
          </a:bodyPr>
          <a:lstStyle/>
          <a:p>
            <a:r>
              <a:rPr lang="es-ES" dirty="0" err="1" smtClean="0"/>
              <a:t>Px</a:t>
            </a:r>
            <a:endParaRPr lang="es-ES" dirty="0"/>
          </a:p>
        </p:txBody>
      </p:sp>
      <p:cxnSp>
        <p:nvCxnSpPr>
          <p:cNvPr id="18" name="17 Conector recto de flecha"/>
          <p:cNvCxnSpPr/>
          <p:nvPr/>
        </p:nvCxnSpPr>
        <p:spPr>
          <a:xfrm>
            <a:off x="6537072" y="4370816"/>
            <a:ext cx="21602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a:off x="7692701" y="5503707"/>
            <a:ext cx="21602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20755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Descomposición de un vector en dos ejes perpendiculares</a:t>
            </a:r>
            <a:endParaRPr lang="es-E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700808"/>
            <a:ext cx="1181100" cy="1409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15616" y="2996952"/>
            <a:ext cx="1575145" cy="1968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0145" y="4941168"/>
            <a:ext cx="1445631" cy="17604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4139952" y="1700808"/>
            <a:ext cx="4680520" cy="5293757"/>
          </a:xfrm>
          <a:prstGeom prst="rect">
            <a:avLst/>
          </a:prstGeom>
          <a:noFill/>
        </p:spPr>
        <p:txBody>
          <a:bodyPr wrap="square" rtlCol="0">
            <a:spAutoFit/>
          </a:bodyPr>
          <a:lstStyle/>
          <a:p>
            <a:pPr marL="342900" indent="-342900">
              <a:buAutoNum type="arabicPeriod"/>
            </a:pPr>
            <a:r>
              <a:rPr lang="es-ES" dirty="0" smtClean="0"/>
              <a:t>Trace primero el vector, respetando su </a:t>
            </a:r>
          </a:p>
          <a:p>
            <a:r>
              <a:rPr lang="es-ES" dirty="0"/>
              <a:t> </a:t>
            </a:r>
            <a:r>
              <a:rPr lang="es-ES" dirty="0" smtClean="0"/>
              <a:t> dirección y sentido, a escala.</a:t>
            </a:r>
          </a:p>
          <a:p>
            <a:r>
              <a:rPr lang="es-ES" dirty="0" smtClean="0"/>
              <a:t>2. Trace en líneas punteadas las direcciones en las que descompondrá el vector.</a:t>
            </a:r>
          </a:p>
          <a:p>
            <a:r>
              <a:rPr lang="es-ES" dirty="0" smtClean="0"/>
              <a:t>3.  Trace la recta paralela a una dirección, pasando por el extremo de la otra (está haciendo el mismo paralelogramo que antes, pero al revés). </a:t>
            </a:r>
          </a:p>
          <a:p>
            <a:r>
              <a:rPr lang="es-ES" dirty="0" smtClean="0"/>
              <a:t>4. La componente </a:t>
            </a:r>
            <a:r>
              <a:rPr lang="es-ES" sz="2000" b="1" dirty="0" smtClean="0"/>
              <a:t>x</a:t>
            </a:r>
            <a:r>
              <a:rPr lang="es-ES" dirty="0" smtClean="0"/>
              <a:t> del vector se forma entre el origen y el punto de corte entre la punteada y el eje </a:t>
            </a:r>
            <a:r>
              <a:rPr lang="es-ES" sz="2000" b="1" dirty="0" smtClean="0"/>
              <a:t>x. </a:t>
            </a:r>
            <a:r>
              <a:rPr lang="es-ES" sz="2000" dirty="0" smtClean="0"/>
              <a:t>Con la escala determine su módulo</a:t>
            </a:r>
          </a:p>
          <a:p>
            <a:r>
              <a:rPr lang="es-ES" sz="2000" dirty="0" smtClean="0"/>
              <a:t>5</a:t>
            </a:r>
            <a:r>
              <a:rPr lang="es-ES" sz="2000" dirty="0"/>
              <a:t>. La componente </a:t>
            </a:r>
            <a:r>
              <a:rPr lang="es-ES" sz="2400" b="1" dirty="0" smtClean="0"/>
              <a:t>y</a:t>
            </a:r>
            <a:r>
              <a:rPr lang="es-ES" sz="2000" dirty="0" smtClean="0"/>
              <a:t> </a:t>
            </a:r>
            <a:r>
              <a:rPr lang="es-ES" sz="2000" dirty="0"/>
              <a:t>del vector se forma entre el origen y el punto de corte entre la punteada y el eje </a:t>
            </a:r>
            <a:r>
              <a:rPr lang="es-ES" sz="2400" b="1" dirty="0" smtClean="0"/>
              <a:t>y.</a:t>
            </a:r>
            <a:r>
              <a:rPr lang="es-ES" sz="2400" dirty="0"/>
              <a:t> </a:t>
            </a:r>
            <a:r>
              <a:rPr lang="es-ES" sz="2000" dirty="0"/>
              <a:t>Con la escala determine su módulo</a:t>
            </a:r>
          </a:p>
          <a:p>
            <a:endParaRPr lang="es-ES" sz="2400" b="1" dirty="0"/>
          </a:p>
          <a:p>
            <a:endParaRPr lang="es-ES" sz="2000" b="1" dirty="0"/>
          </a:p>
        </p:txBody>
      </p:sp>
      <p:cxnSp>
        <p:nvCxnSpPr>
          <p:cNvPr id="6" name="5 Conector recto de flecha"/>
          <p:cNvCxnSpPr/>
          <p:nvPr/>
        </p:nvCxnSpPr>
        <p:spPr>
          <a:xfrm>
            <a:off x="1115616" y="6381328"/>
            <a:ext cx="1368152" cy="0"/>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9" name="8 CuadroTexto"/>
          <p:cNvSpPr txBox="1"/>
          <p:nvPr/>
        </p:nvSpPr>
        <p:spPr>
          <a:xfrm>
            <a:off x="2699792" y="6237312"/>
            <a:ext cx="432048" cy="369332"/>
          </a:xfrm>
          <a:prstGeom prst="rect">
            <a:avLst/>
          </a:prstGeom>
          <a:noFill/>
        </p:spPr>
        <p:txBody>
          <a:bodyPr wrap="square" rtlCol="0">
            <a:spAutoFit/>
          </a:bodyPr>
          <a:lstStyle/>
          <a:p>
            <a:r>
              <a:rPr lang="es-ES" b="1" dirty="0" err="1">
                <a:solidFill>
                  <a:schemeClr val="accent2"/>
                </a:solidFill>
              </a:rPr>
              <a:t>V</a:t>
            </a:r>
            <a:r>
              <a:rPr lang="es-ES" b="1" dirty="0" err="1" smtClean="0">
                <a:solidFill>
                  <a:schemeClr val="accent2"/>
                </a:solidFill>
              </a:rPr>
              <a:t>x</a:t>
            </a:r>
            <a:endParaRPr lang="es-ES" b="1" dirty="0">
              <a:solidFill>
                <a:schemeClr val="accent2"/>
              </a:solidFill>
            </a:endParaRPr>
          </a:p>
        </p:txBody>
      </p:sp>
      <p:cxnSp>
        <p:nvCxnSpPr>
          <p:cNvPr id="11" name="10 Conector recto de flecha"/>
          <p:cNvCxnSpPr/>
          <p:nvPr/>
        </p:nvCxnSpPr>
        <p:spPr>
          <a:xfrm>
            <a:off x="2771800" y="6237312"/>
            <a:ext cx="216024" cy="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a:off x="2123728" y="1700808"/>
            <a:ext cx="17298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a:off x="2362622" y="5085184"/>
            <a:ext cx="17298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a:off x="2490485" y="3134916"/>
            <a:ext cx="17298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flipV="1">
            <a:off x="1115616" y="5373216"/>
            <a:ext cx="0" cy="1008112"/>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28 CuadroTexto"/>
          <p:cNvSpPr txBox="1"/>
          <p:nvPr/>
        </p:nvSpPr>
        <p:spPr>
          <a:xfrm>
            <a:off x="678097" y="5188550"/>
            <a:ext cx="432048" cy="369332"/>
          </a:xfrm>
          <a:prstGeom prst="rect">
            <a:avLst/>
          </a:prstGeom>
          <a:noFill/>
        </p:spPr>
        <p:txBody>
          <a:bodyPr wrap="square" rtlCol="0">
            <a:spAutoFit/>
          </a:bodyPr>
          <a:lstStyle/>
          <a:p>
            <a:r>
              <a:rPr lang="es-ES" b="1" dirty="0" err="1" smtClean="0">
                <a:solidFill>
                  <a:schemeClr val="accent6"/>
                </a:solidFill>
              </a:rPr>
              <a:t>Vy</a:t>
            </a:r>
            <a:endParaRPr lang="es-ES" b="1" dirty="0">
              <a:solidFill>
                <a:schemeClr val="accent6"/>
              </a:solidFill>
            </a:endParaRPr>
          </a:p>
        </p:txBody>
      </p:sp>
      <p:cxnSp>
        <p:nvCxnSpPr>
          <p:cNvPr id="30" name="29 Conector recto de flecha"/>
          <p:cNvCxnSpPr/>
          <p:nvPr/>
        </p:nvCxnSpPr>
        <p:spPr>
          <a:xfrm>
            <a:off x="827584" y="5188550"/>
            <a:ext cx="216024" cy="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210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5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548" y="260648"/>
            <a:ext cx="8877931" cy="6597352"/>
          </a:xfrm>
        </p:spPr>
        <p:txBody>
          <a:bodyPr>
            <a:normAutofit fontScale="77500" lnSpcReduction="20000"/>
          </a:bodyPr>
          <a:lstStyle/>
          <a:p>
            <a:pPr algn="just"/>
            <a:r>
              <a:rPr lang="es-ES" b="1" dirty="0" smtClean="0"/>
              <a:t>Vector posición</a:t>
            </a:r>
            <a:r>
              <a:rPr lang="es-ES" dirty="0" smtClean="0"/>
              <a:t>: supongamos que Ud. acuerda encontrarse con un amigo, y este le dice “te espero a 5 cuadras de la intendencia” ¿alcanza esa información para encontrarlo? Note que, para poder encontrarse, usted no sólo debe conocer cuántas cuadras, sino también por qué calle </a:t>
            </a:r>
            <a:r>
              <a:rPr lang="es-ES" i="1" dirty="0" smtClean="0"/>
              <a:t>y hacia dónde</a:t>
            </a:r>
            <a:r>
              <a:rPr lang="es-ES" dirty="0" smtClean="0"/>
              <a:t>. Es decir, una dirección y un sentido.</a:t>
            </a:r>
          </a:p>
          <a:p>
            <a:pPr algn="just"/>
            <a:endParaRPr lang="es-ES" dirty="0"/>
          </a:p>
          <a:p>
            <a:pPr algn="just"/>
            <a:r>
              <a:rPr lang="es-ES" b="1" dirty="0" smtClean="0"/>
              <a:t>Vector desplazamiento</a:t>
            </a:r>
            <a:r>
              <a:rPr lang="es-ES" dirty="0" smtClean="0"/>
              <a:t>: si necesito correr el escritorio del salón de clase, y pido ayuda a algún estudiante para moverlo, seguramente me preguntará hacia dónde lo vamos a mover, no solamente cuántos metros. </a:t>
            </a:r>
          </a:p>
          <a:p>
            <a:pPr algn="just"/>
            <a:endParaRPr lang="es-ES" dirty="0"/>
          </a:p>
          <a:p>
            <a:pPr algn="just"/>
            <a:r>
              <a:rPr lang="es-ES" b="1" dirty="0" smtClean="0"/>
              <a:t>Vector fuerza</a:t>
            </a:r>
            <a:r>
              <a:rPr lang="es-ES" dirty="0" smtClean="0"/>
              <a:t>: del mismo modo, al aplicar fuerza sobre un cuerpo, para dar una información completa sobre  la interacción, hay que indicar, no  sólo “cuánta fuerza” se hizo sobre el cuerpo; también hacia dónde.</a:t>
            </a:r>
          </a:p>
          <a:p>
            <a:pPr algn="just"/>
            <a:endParaRPr lang="es-ES" dirty="0" smtClean="0"/>
          </a:p>
          <a:p>
            <a:r>
              <a:rPr lang="es-ES" dirty="0" smtClean="0"/>
              <a:t>Esto nos lleva a definir algunas características de las MAGNITUDES VECTORIALES. </a:t>
            </a:r>
          </a:p>
        </p:txBody>
      </p:sp>
    </p:spTree>
    <p:extLst>
      <p:ext uri="{BB962C8B-B14F-4D97-AF65-F5344CB8AC3E}">
        <p14:creationId xmlns:p14="http://schemas.microsoft.com/office/powerpoint/2010/main" val="2184821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7" presetClass="emph" presetSubtype="0" fill="remove" nodeType="clickEffect">
                                  <p:stCondLst>
                                    <p:cond delay="0"/>
                                  </p:stCondLst>
                                  <p:childTnLst>
                                    <p:animClr clrSpc="rgb" dir="cw">
                                      <p:cBhvr override="childStyle">
                                        <p:cTn id="18" dur="250" autoRev="1" fill="remove"/>
                                        <p:tgtEl>
                                          <p:spTgt spid="3">
                                            <p:txEl>
                                              <p:pRg st="6" end="6"/>
                                            </p:txEl>
                                          </p:spTgt>
                                        </p:tgtEl>
                                        <p:attrNameLst>
                                          <p:attrName>style.color</p:attrName>
                                        </p:attrNameLst>
                                      </p:cBhvr>
                                      <p:to>
                                        <a:schemeClr val="bg1"/>
                                      </p:to>
                                    </p:animClr>
                                    <p:animClr clrSpc="rgb" dir="cw">
                                      <p:cBhvr>
                                        <p:cTn id="19" dur="250" autoRev="1" fill="remove"/>
                                        <p:tgtEl>
                                          <p:spTgt spid="3">
                                            <p:txEl>
                                              <p:pRg st="6" end="6"/>
                                            </p:txEl>
                                          </p:spTgt>
                                        </p:tgtEl>
                                        <p:attrNameLst>
                                          <p:attrName>fillcolor</p:attrName>
                                        </p:attrNameLst>
                                      </p:cBhvr>
                                      <p:to>
                                        <a:schemeClr val="bg1"/>
                                      </p:to>
                                    </p:animClr>
                                    <p:set>
                                      <p:cBhvr>
                                        <p:cTn id="20" dur="250" autoRev="1" fill="remove"/>
                                        <p:tgtEl>
                                          <p:spTgt spid="3">
                                            <p:txEl>
                                              <p:pRg st="6" end="6"/>
                                            </p:txEl>
                                          </p:spTgt>
                                        </p:tgtEl>
                                        <p:attrNameLst>
                                          <p:attrName>fill.type</p:attrName>
                                        </p:attrNameLst>
                                      </p:cBhvr>
                                      <p:to>
                                        <p:strVal val="solid"/>
                                      </p:to>
                                    </p:set>
                                    <p:set>
                                      <p:cBhvr>
                                        <p:cTn id="21" dur="250" autoRev="1" fill="remove"/>
                                        <p:tgtEl>
                                          <p:spTgt spid="3">
                                            <p:txEl>
                                              <p:pRg st="6" end="6"/>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5963" y="2276872"/>
            <a:ext cx="1445631" cy="17604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Marcador de contenido"/>
          <p:cNvSpPr>
            <a:spLocks noGrp="1"/>
          </p:cNvSpPr>
          <p:nvPr>
            <p:ph idx="1"/>
          </p:nvPr>
        </p:nvSpPr>
        <p:spPr>
          <a:xfrm>
            <a:off x="0" y="0"/>
            <a:ext cx="9324528" cy="4786611"/>
          </a:xfrm>
        </p:spPr>
        <p:txBody>
          <a:bodyPr/>
          <a:lstStyle/>
          <a:p>
            <a:pPr marL="0" indent="0">
              <a:buNone/>
            </a:pPr>
            <a:r>
              <a:rPr lang="es-ES" dirty="0" smtClean="0"/>
              <a:t>Si usted quiere calcular analíticamente los módulos de las componentes, y estas son perpendiculares entre sí, note que, al descomponer, se forman dos triángulos rectángulos, por lo que puede utilizar trigonometría. </a:t>
            </a:r>
            <a:endParaRPr lang="es-ES" dirty="0"/>
          </a:p>
        </p:txBody>
      </p:sp>
      <p:cxnSp>
        <p:nvCxnSpPr>
          <p:cNvPr id="4" name="3 Conector recto de flecha"/>
          <p:cNvCxnSpPr/>
          <p:nvPr/>
        </p:nvCxnSpPr>
        <p:spPr>
          <a:xfrm>
            <a:off x="971600" y="3717032"/>
            <a:ext cx="1368152" cy="0"/>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5" name="4 Conector recto de flecha"/>
          <p:cNvCxnSpPr/>
          <p:nvPr/>
        </p:nvCxnSpPr>
        <p:spPr>
          <a:xfrm>
            <a:off x="2627784" y="3573016"/>
            <a:ext cx="216024" cy="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6" name="5 Conector recto de flecha"/>
          <p:cNvCxnSpPr/>
          <p:nvPr/>
        </p:nvCxnSpPr>
        <p:spPr>
          <a:xfrm>
            <a:off x="2218606" y="2420888"/>
            <a:ext cx="17298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flipV="1">
            <a:off x="971600" y="2708920"/>
            <a:ext cx="0" cy="1008112"/>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a:off x="683568" y="2524254"/>
            <a:ext cx="216024" cy="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2528958" y="3670712"/>
            <a:ext cx="432048" cy="369332"/>
          </a:xfrm>
          <a:prstGeom prst="rect">
            <a:avLst/>
          </a:prstGeom>
          <a:noFill/>
        </p:spPr>
        <p:txBody>
          <a:bodyPr wrap="square" rtlCol="0">
            <a:spAutoFit/>
          </a:bodyPr>
          <a:lstStyle/>
          <a:p>
            <a:r>
              <a:rPr lang="es-ES" b="1" dirty="0" err="1">
                <a:solidFill>
                  <a:schemeClr val="accent2"/>
                </a:solidFill>
              </a:rPr>
              <a:t>V</a:t>
            </a:r>
            <a:r>
              <a:rPr lang="es-ES" b="1" dirty="0" err="1" smtClean="0">
                <a:solidFill>
                  <a:schemeClr val="accent2"/>
                </a:solidFill>
              </a:rPr>
              <a:t>x</a:t>
            </a:r>
            <a:endParaRPr lang="es-ES" b="1" dirty="0">
              <a:solidFill>
                <a:schemeClr val="accent2"/>
              </a:solidFill>
            </a:endParaRPr>
          </a:p>
        </p:txBody>
      </p:sp>
      <p:sp>
        <p:nvSpPr>
          <p:cNvPr id="11" name="10 CuadroTexto"/>
          <p:cNvSpPr txBox="1"/>
          <p:nvPr/>
        </p:nvSpPr>
        <p:spPr>
          <a:xfrm>
            <a:off x="469326" y="2545059"/>
            <a:ext cx="432048" cy="369332"/>
          </a:xfrm>
          <a:prstGeom prst="rect">
            <a:avLst/>
          </a:prstGeom>
          <a:noFill/>
        </p:spPr>
        <p:txBody>
          <a:bodyPr wrap="square" rtlCol="0">
            <a:spAutoFit/>
          </a:bodyPr>
          <a:lstStyle/>
          <a:p>
            <a:r>
              <a:rPr lang="es-ES" b="1" dirty="0" err="1" smtClean="0">
                <a:solidFill>
                  <a:schemeClr val="accent6"/>
                </a:solidFill>
              </a:rPr>
              <a:t>Vy</a:t>
            </a:r>
            <a:endParaRPr lang="es-ES" b="1" dirty="0">
              <a:solidFill>
                <a:schemeClr val="accent6"/>
              </a:solidFill>
            </a:endParaRPr>
          </a:p>
        </p:txBody>
      </p:sp>
      <p:sp>
        <p:nvSpPr>
          <p:cNvPr id="12" name="11 Rectángulo"/>
          <p:cNvSpPr/>
          <p:nvPr/>
        </p:nvSpPr>
        <p:spPr>
          <a:xfrm>
            <a:off x="1908350" y="3244334"/>
            <a:ext cx="359394" cy="461665"/>
          </a:xfrm>
          <a:prstGeom prst="rect">
            <a:avLst/>
          </a:prstGeom>
        </p:spPr>
        <p:txBody>
          <a:bodyPr wrap="none">
            <a:spAutoFit/>
          </a:bodyPr>
          <a:lstStyle/>
          <a:p>
            <a:r>
              <a:rPr lang="el-GR" sz="2400" dirty="0">
                <a:solidFill>
                  <a:srgbClr val="7030A0"/>
                </a:solidFill>
              </a:rPr>
              <a:t>α</a:t>
            </a:r>
            <a:endParaRPr lang="es-ES" sz="2400" dirty="0">
              <a:solidFill>
                <a:srgbClr val="7030A0"/>
              </a:solidFill>
            </a:endParaRPr>
          </a:p>
        </p:txBody>
      </p:sp>
      <p:sp>
        <p:nvSpPr>
          <p:cNvPr id="13" name="12 Arco"/>
          <p:cNvSpPr/>
          <p:nvPr/>
        </p:nvSpPr>
        <p:spPr>
          <a:xfrm>
            <a:off x="1240008" y="3296440"/>
            <a:ext cx="705036" cy="374272"/>
          </a:xfrm>
          <a:prstGeom prst="arc">
            <a:avLst>
              <a:gd name="adj1" fmla="val 15700854"/>
              <a:gd name="adj2" fmla="val 3084905"/>
            </a:avLst>
          </a:prstGeom>
          <a:ln w="5715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4" name="13 CuadroTexto"/>
          <p:cNvSpPr txBox="1"/>
          <p:nvPr/>
        </p:nvSpPr>
        <p:spPr>
          <a:xfrm>
            <a:off x="3419872" y="2276872"/>
            <a:ext cx="5328592" cy="1323439"/>
          </a:xfrm>
          <a:prstGeom prst="rect">
            <a:avLst/>
          </a:prstGeom>
          <a:noFill/>
        </p:spPr>
        <p:txBody>
          <a:bodyPr wrap="square" rtlCol="0">
            <a:spAutoFit/>
          </a:bodyPr>
          <a:lstStyle/>
          <a:p>
            <a:r>
              <a:rPr lang="es-ES" sz="2000" dirty="0" smtClean="0"/>
              <a:t>Conociendo el ángulo que el vector forma con su componente x (</a:t>
            </a:r>
            <a:r>
              <a:rPr lang="el-GR" sz="2000" dirty="0"/>
              <a:t>α</a:t>
            </a:r>
            <a:r>
              <a:rPr lang="es-ES" sz="2000" dirty="0" smtClean="0"/>
              <a:t>), el vector v es la hipotenusa del triángulo, el vector </a:t>
            </a:r>
            <a:r>
              <a:rPr lang="es-ES" sz="2000" dirty="0" err="1" smtClean="0"/>
              <a:t>v</a:t>
            </a:r>
            <a:r>
              <a:rPr lang="es-ES" sz="2000" baseline="-25000" dirty="0" err="1" smtClean="0"/>
              <a:t>x</a:t>
            </a:r>
            <a:r>
              <a:rPr lang="es-ES" sz="2000" dirty="0" smtClean="0"/>
              <a:t> es el cateto adyacente. Para hallarlo, utilizaremos el coseno del ángulo.</a:t>
            </a:r>
            <a:endParaRPr lang="es-ES" sz="2000" dirty="0"/>
          </a:p>
        </p:txBody>
      </p:sp>
      <p:graphicFrame>
        <p:nvGraphicFramePr>
          <p:cNvPr id="17" name="16 Objeto"/>
          <p:cNvGraphicFramePr>
            <a:graphicFrameLocks noChangeAspect="1"/>
          </p:cNvGraphicFramePr>
          <p:nvPr>
            <p:extLst>
              <p:ext uri="{D42A27DB-BD31-4B8C-83A1-F6EECF244321}">
                <p14:modId xmlns:p14="http://schemas.microsoft.com/office/powerpoint/2010/main" val="606673231"/>
              </p:ext>
            </p:extLst>
          </p:nvPr>
        </p:nvGraphicFramePr>
        <p:xfrm>
          <a:off x="2908554" y="3855377"/>
          <a:ext cx="2311200" cy="778261"/>
        </p:xfrm>
        <a:graphic>
          <a:graphicData uri="http://schemas.openxmlformats.org/presentationml/2006/ole">
            <mc:AlternateContent xmlns:mc="http://schemas.openxmlformats.org/markup-compatibility/2006">
              <mc:Choice xmlns:v="urn:schemas-microsoft-com:vml" Requires="v">
                <p:oleObj spid="_x0000_s2063" name="Ecuación" r:id="rId4" imgW="1244520" imgH="419040" progId="Equation.3">
                  <p:embed/>
                </p:oleObj>
              </mc:Choice>
              <mc:Fallback>
                <p:oleObj name="Ecuación" r:id="rId4" imgW="1244520" imgH="419040" progId="Equation.3">
                  <p:embed/>
                  <p:pic>
                    <p:nvPicPr>
                      <p:cNvPr id="0" name=""/>
                      <p:cNvPicPr/>
                      <p:nvPr/>
                    </p:nvPicPr>
                    <p:blipFill>
                      <a:blip r:embed="rId5"/>
                      <a:stretch>
                        <a:fillRect/>
                      </a:stretch>
                    </p:blipFill>
                    <p:spPr>
                      <a:xfrm>
                        <a:off x="2908554" y="3855377"/>
                        <a:ext cx="2311200" cy="778261"/>
                      </a:xfrm>
                      <a:prstGeom prst="rect">
                        <a:avLst/>
                      </a:prstGeom>
                    </p:spPr>
                  </p:pic>
                </p:oleObj>
              </mc:Fallback>
            </mc:AlternateContent>
          </a:graphicData>
        </a:graphic>
      </p:graphicFrame>
      <p:graphicFrame>
        <p:nvGraphicFramePr>
          <p:cNvPr id="18" name="17 Objeto"/>
          <p:cNvGraphicFramePr>
            <a:graphicFrameLocks noChangeAspect="1"/>
          </p:cNvGraphicFramePr>
          <p:nvPr>
            <p:extLst>
              <p:ext uri="{D42A27DB-BD31-4B8C-83A1-F6EECF244321}">
                <p14:modId xmlns:p14="http://schemas.microsoft.com/office/powerpoint/2010/main" val="1600441401"/>
              </p:ext>
            </p:extLst>
          </p:nvPr>
        </p:nvGraphicFramePr>
        <p:xfrm>
          <a:off x="5364088" y="3670712"/>
          <a:ext cx="3567882" cy="864096"/>
        </p:xfrm>
        <a:graphic>
          <a:graphicData uri="http://schemas.openxmlformats.org/presentationml/2006/ole">
            <mc:AlternateContent xmlns:mc="http://schemas.openxmlformats.org/markup-compatibility/2006">
              <mc:Choice xmlns:v="urn:schemas-microsoft-com:vml" Requires="v">
                <p:oleObj spid="_x0000_s2064" name="Ecuación" r:id="rId6" imgW="1625400" imgH="393480" progId="Equation.3">
                  <p:embed/>
                </p:oleObj>
              </mc:Choice>
              <mc:Fallback>
                <p:oleObj name="Ecuación" r:id="rId6" imgW="1625400" imgH="393480" progId="Equation.3">
                  <p:embed/>
                  <p:pic>
                    <p:nvPicPr>
                      <p:cNvPr id="0" name=""/>
                      <p:cNvPicPr/>
                      <p:nvPr/>
                    </p:nvPicPr>
                    <p:blipFill>
                      <a:blip r:embed="rId7"/>
                      <a:stretch>
                        <a:fillRect/>
                      </a:stretch>
                    </p:blipFill>
                    <p:spPr>
                      <a:xfrm>
                        <a:off x="5364088" y="3670712"/>
                        <a:ext cx="3567882" cy="864096"/>
                      </a:xfrm>
                      <a:prstGeom prst="rect">
                        <a:avLst/>
                      </a:prstGeom>
                    </p:spPr>
                  </p:pic>
                </p:oleObj>
              </mc:Fallback>
            </mc:AlternateContent>
          </a:graphicData>
        </a:graphic>
      </p:graphicFrame>
      <p:sp>
        <p:nvSpPr>
          <p:cNvPr id="19" name="18 Rectángulo"/>
          <p:cNvSpPr/>
          <p:nvPr/>
        </p:nvSpPr>
        <p:spPr>
          <a:xfrm>
            <a:off x="242958" y="4581128"/>
            <a:ext cx="4572000" cy="1477328"/>
          </a:xfrm>
          <a:prstGeom prst="rect">
            <a:avLst/>
          </a:prstGeom>
        </p:spPr>
        <p:txBody>
          <a:bodyPr>
            <a:spAutoFit/>
          </a:bodyPr>
          <a:lstStyle/>
          <a:p>
            <a:r>
              <a:rPr lang="es-ES" dirty="0"/>
              <a:t>Conociendo el ángulo que el vector forma con su componente x (</a:t>
            </a:r>
            <a:r>
              <a:rPr lang="el-GR" dirty="0"/>
              <a:t>α</a:t>
            </a:r>
            <a:r>
              <a:rPr lang="es-ES" dirty="0"/>
              <a:t>), el vector v es la hipotenusa del triángulo, el vector </a:t>
            </a:r>
            <a:r>
              <a:rPr lang="es-ES" dirty="0" err="1" smtClean="0"/>
              <a:t>v</a:t>
            </a:r>
            <a:r>
              <a:rPr lang="es-ES" baseline="-25000" dirty="0" err="1" smtClean="0"/>
              <a:t>y</a:t>
            </a:r>
            <a:r>
              <a:rPr lang="es-ES" dirty="0" smtClean="0"/>
              <a:t> </a:t>
            </a:r>
            <a:r>
              <a:rPr lang="es-ES" dirty="0"/>
              <a:t>es el cateto </a:t>
            </a:r>
            <a:r>
              <a:rPr lang="es-ES" dirty="0" smtClean="0"/>
              <a:t>opuesto. </a:t>
            </a:r>
            <a:r>
              <a:rPr lang="es-ES" dirty="0"/>
              <a:t>Para hallarlo, utilizaremos el </a:t>
            </a:r>
            <a:r>
              <a:rPr lang="es-ES" dirty="0" smtClean="0"/>
              <a:t>seno </a:t>
            </a:r>
            <a:r>
              <a:rPr lang="es-ES" dirty="0"/>
              <a:t>del ángulo.</a:t>
            </a:r>
            <a:endParaRPr lang="es-ES" dirty="0"/>
          </a:p>
        </p:txBody>
      </p:sp>
      <p:graphicFrame>
        <p:nvGraphicFramePr>
          <p:cNvPr id="20" name="19 Objeto"/>
          <p:cNvGraphicFramePr>
            <a:graphicFrameLocks noChangeAspect="1"/>
          </p:cNvGraphicFramePr>
          <p:nvPr>
            <p:extLst>
              <p:ext uri="{D42A27DB-BD31-4B8C-83A1-F6EECF244321}">
                <p14:modId xmlns:p14="http://schemas.microsoft.com/office/powerpoint/2010/main" val="2773036492"/>
              </p:ext>
            </p:extLst>
          </p:nvPr>
        </p:nvGraphicFramePr>
        <p:xfrm>
          <a:off x="5029150" y="4839667"/>
          <a:ext cx="3143250" cy="2117725"/>
        </p:xfrm>
        <a:graphic>
          <a:graphicData uri="http://schemas.openxmlformats.org/presentationml/2006/ole">
            <mc:AlternateContent xmlns:mc="http://schemas.openxmlformats.org/markup-compatibility/2006">
              <mc:Choice xmlns:v="urn:schemas-microsoft-com:vml" Requires="v">
                <p:oleObj spid="_x0000_s2065" name="Ecuación" r:id="rId8" imgW="1638000" imgH="1104840" progId="Equation.3">
                  <p:embed/>
                </p:oleObj>
              </mc:Choice>
              <mc:Fallback>
                <p:oleObj name="Ecuación" r:id="rId8" imgW="1638000" imgH="1104840" progId="Equation.3">
                  <p:embed/>
                  <p:pic>
                    <p:nvPicPr>
                      <p:cNvPr id="0" name=""/>
                      <p:cNvPicPr/>
                      <p:nvPr/>
                    </p:nvPicPr>
                    <p:blipFill>
                      <a:blip r:embed="rId9"/>
                      <a:stretch>
                        <a:fillRect/>
                      </a:stretch>
                    </p:blipFill>
                    <p:spPr>
                      <a:xfrm>
                        <a:off x="5029150" y="4839667"/>
                        <a:ext cx="3143250" cy="2117725"/>
                      </a:xfrm>
                      <a:prstGeom prst="rect">
                        <a:avLst/>
                      </a:prstGeom>
                    </p:spPr>
                  </p:pic>
                </p:oleObj>
              </mc:Fallback>
            </mc:AlternateContent>
          </a:graphicData>
        </a:graphic>
      </p:graphicFrame>
    </p:spTree>
    <p:extLst>
      <p:ext uri="{BB962C8B-B14F-4D97-AF65-F5344CB8AC3E}">
        <p14:creationId xmlns:p14="http://schemas.microsoft.com/office/powerpoint/2010/main" val="342537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8520" y="0"/>
            <a:ext cx="9756576" cy="1417638"/>
          </a:xfrm>
        </p:spPr>
        <p:txBody>
          <a:bodyPr>
            <a:normAutofit fontScale="90000"/>
          </a:bodyPr>
          <a:lstStyle/>
          <a:p>
            <a:pPr algn="l"/>
            <a:r>
              <a:rPr lang="es-ES" dirty="0" smtClean="0"/>
              <a:t>Características de las magnitudes vectoriales:</a:t>
            </a:r>
            <a:endParaRPr lang="es-ES" dirty="0"/>
          </a:p>
        </p:txBody>
      </p:sp>
      <p:sp>
        <p:nvSpPr>
          <p:cNvPr id="3" name="2 Marcador de contenido"/>
          <p:cNvSpPr>
            <a:spLocks noGrp="1"/>
          </p:cNvSpPr>
          <p:nvPr>
            <p:ph idx="1"/>
          </p:nvPr>
        </p:nvSpPr>
        <p:spPr>
          <a:xfrm>
            <a:off x="0" y="1268760"/>
            <a:ext cx="9144000" cy="5328592"/>
          </a:xfrm>
        </p:spPr>
        <p:txBody>
          <a:bodyPr>
            <a:normAutofit fontScale="92500"/>
          </a:bodyPr>
          <a:lstStyle/>
          <a:p>
            <a:pPr marL="571500" indent="-571500">
              <a:buAutoNum type="romanLcParenR"/>
            </a:pPr>
            <a:r>
              <a:rPr lang="es-ES" b="1" dirty="0" smtClean="0"/>
              <a:t>Dirección</a:t>
            </a:r>
            <a:r>
              <a:rPr lang="es-ES" dirty="0" smtClean="0"/>
              <a:t>: es la recta sobre la cual se representa el vector. Por ejemplo, dirección horizontal, vertical, etc.</a:t>
            </a:r>
          </a:p>
          <a:p>
            <a:pPr marL="571500" indent="-571500">
              <a:buAutoNum type="romanLcParenR"/>
            </a:pPr>
            <a:r>
              <a:rPr lang="es-ES" b="1" dirty="0" smtClean="0"/>
              <a:t>Sentido</a:t>
            </a:r>
            <a:r>
              <a:rPr lang="es-ES" dirty="0" smtClean="0"/>
              <a:t>: es el “hacia dónde señala el vector”. Mucha gente confunde los conceptos de dirección y sentido, sin embargo, la diferencia es sencilla: cada dirección tiene dos sentidos posibles. Por ejemplo, puedo mover algo en dirección vertical, hacia arriba (ese es un sentido) o hacia abajo (el otro sentido). </a:t>
            </a:r>
          </a:p>
          <a:p>
            <a:pPr marL="0" indent="0">
              <a:buNone/>
            </a:pPr>
            <a:r>
              <a:rPr lang="es-ES" dirty="0" smtClean="0"/>
              <a:t>En caso de dudas, piense en las calles: puede recorrer 18 de Julio hacia la Ciudad </a:t>
            </a:r>
            <a:r>
              <a:rPr lang="es-ES" dirty="0"/>
              <a:t>V</a:t>
            </a:r>
            <a:r>
              <a:rPr lang="es-ES" dirty="0" smtClean="0"/>
              <a:t>ieja o hacia </a:t>
            </a:r>
            <a:r>
              <a:rPr lang="es-ES" dirty="0"/>
              <a:t>T</a:t>
            </a:r>
            <a:r>
              <a:rPr lang="es-ES" dirty="0" smtClean="0"/>
              <a:t>res Cruces (una dirección y dos posibles sentidos).</a:t>
            </a:r>
            <a:endParaRPr lang="es-ES" dirty="0"/>
          </a:p>
        </p:txBody>
      </p:sp>
    </p:spTree>
    <p:extLst>
      <p:ext uri="{BB962C8B-B14F-4D97-AF65-F5344CB8AC3E}">
        <p14:creationId xmlns:p14="http://schemas.microsoft.com/office/powerpoint/2010/main" val="19654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30591"/>
            <a:ext cx="8892480" cy="4262505"/>
          </a:xfrm>
        </p:spPr>
        <p:txBody>
          <a:bodyPr>
            <a:normAutofit fontScale="92500" lnSpcReduction="10000"/>
          </a:bodyPr>
          <a:lstStyle/>
          <a:p>
            <a:r>
              <a:rPr lang="es-ES" dirty="0" smtClean="0"/>
              <a:t>III) </a:t>
            </a:r>
            <a:r>
              <a:rPr lang="es-ES" b="1" dirty="0" smtClean="0"/>
              <a:t>Módulo</a:t>
            </a:r>
            <a:r>
              <a:rPr lang="es-ES" dirty="0" smtClean="0"/>
              <a:t>: es la medida(numérica) de la magnitud, representada por la longitud del vector. Dicho sencillamente: “cuánto vale” la fuerza o la velocidad o el desplazamiento del que estamos hablando. </a:t>
            </a:r>
          </a:p>
          <a:p>
            <a:r>
              <a:rPr lang="es-ES" dirty="0" smtClean="0"/>
              <a:t>IV) </a:t>
            </a:r>
            <a:r>
              <a:rPr lang="es-ES" b="1" dirty="0" smtClean="0"/>
              <a:t>Punto de aplicación</a:t>
            </a:r>
            <a:r>
              <a:rPr lang="es-ES" dirty="0" smtClean="0"/>
              <a:t>: es el punto donde el vector tiene su origen, de donde parte. En el caso de representar fuerzas, el punto de aplicación es el centro del cuerpo al que le están aplicando fuerza, ¿recuerda?</a:t>
            </a:r>
            <a:endParaRPr lang="es-ES" dirty="0"/>
          </a:p>
        </p:txBody>
      </p:sp>
      <p:sp>
        <p:nvSpPr>
          <p:cNvPr id="2" name="1 CuadroTexto"/>
          <p:cNvSpPr txBox="1"/>
          <p:nvPr/>
        </p:nvSpPr>
        <p:spPr>
          <a:xfrm>
            <a:off x="0" y="3847981"/>
            <a:ext cx="8424936" cy="1754326"/>
          </a:xfrm>
          <a:prstGeom prst="rect">
            <a:avLst/>
          </a:prstGeom>
          <a:noFill/>
        </p:spPr>
        <p:txBody>
          <a:bodyPr wrap="square" rtlCol="0">
            <a:spAutoFit/>
          </a:bodyPr>
          <a:lstStyle/>
          <a:p>
            <a:r>
              <a:rPr lang="es-ES" dirty="0" smtClean="0"/>
              <a:t>NOTA: Cuando se representa un vector, o se está hablando de su carácter vectorial, se lo hace mediante una letra con una pequeña flechita por encima. Sin embargo, cuando estamos hablando solamente del módulo del vector (su valor numérico), esta letra con la flechita deben ir entre barras. A veces, para simplificar la notación, el módulo del vector se representa con la letra correspondiente, pero sin la pequeña flecha de encima (no confundir con el propio vector)</a:t>
            </a:r>
          </a:p>
        </p:txBody>
      </p:sp>
      <p:cxnSp>
        <p:nvCxnSpPr>
          <p:cNvPr id="5" name="4 Conector recto de flecha"/>
          <p:cNvCxnSpPr/>
          <p:nvPr/>
        </p:nvCxnSpPr>
        <p:spPr>
          <a:xfrm>
            <a:off x="539552" y="6309320"/>
            <a:ext cx="1296144" cy="0"/>
          </a:xfrm>
          <a:prstGeom prst="straightConnector1">
            <a:avLst/>
          </a:prstGeom>
          <a:ln w="22225">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1818688" y="6124654"/>
            <a:ext cx="792088" cy="369332"/>
          </a:xfrm>
          <a:prstGeom prst="rect">
            <a:avLst/>
          </a:prstGeom>
          <a:noFill/>
        </p:spPr>
        <p:txBody>
          <a:bodyPr wrap="square" rtlCol="0">
            <a:spAutoFit/>
          </a:bodyPr>
          <a:lstStyle/>
          <a:p>
            <a:r>
              <a:rPr lang="es-ES" b="1" dirty="0" smtClean="0"/>
              <a:t>V</a:t>
            </a:r>
            <a:endParaRPr lang="es-ES" b="1" dirty="0"/>
          </a:p>
        </p:txBody>
      </p:sp>
      <p:cxnSp>
        <p:nvCxnSpPr>
          <p:cNvPr id="9" name="8 Conector recto de flecha"/>
          <p:cNvCxnSpPr/>
          <p:nvPr/>
        </p:nvCxnSpPr>
        <p:spPr>
          <a:xfrm>
            <a:off x="1907704" y="6124654"/>
            <a:ext cx="21602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3410330" y="5755322"/>
            <a:ext cx="4474038" cy="923330"/>
          </a:xfrm>
          <a:prstGeom prst="rect">
            <a:avLst/>
          </a:prstGeom>
          <a:noFill/>
        </p:spPr>
        <p:txBody>
          <a:bodyPr wrap="square" rtlCol="0">
            <a:spAutoFit/>
          </a:bodyPr>
          <a:lstStyle/>
          <a:p>
            <a:r>
              <a:rPr lang="es-ES" b="1" dirty="0" smtClean="0"/>
              <a:t>[V] = 20   o bien, para simplificar, V = 20</a:t>
            </a:r>
          </a:p>
          <a:p>
            <a:r>
              <a:rPr lang="es-ES" b="1" dirty="0" smtClean="0"/>
              <a:t>No sería correcto escribir  V= </a:t>
            </a:r>
            <a:r>
              <a:rPr lang="es-ES" b="1" dirty="0"/>
              <a:t>20 </a:t>
            </a:r>
            <a:r>
              <a:rPr lang="es-ES" b="1" dirty="0" smtClean="0"/>
              <a:t>, pues el vector es mucho más que sólo su módulo</a:t>
            </a:r>
            <a:endParaRPr lang="es-ES" b="1" dirty="0"/>
          </a:p>
        </p:txBody>
      </p:sp>
      <p:cxnSp>
        <p:nvCxnSpPr>
          <p:cNvPr id="11" name="10 Conector recto de flecha"/>
          <p:cNvCxnSpPr/>
          <p:nvPr/>
        </p:nvCxnSpPr>
        <p:spPr>
          <a:xfrm>
            <a:off x="3491880" y="5805264"/>
            <a:ext cx="21602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a:off x="6012160" y="6093296"/>
            <a:ext cx="21602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593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SUMA DE VECTORES</a:t>
            </a:r>
            <a:endParaRPr lang="es-ES" dirty="0"/>
          </a:p>
        </p:txBody>
      </p:sp>
      <p:sp>
        <p:nvSpPr>
          <p:cNvPr id="3" name="2 Marcador de contenido"/>
          <p:cNvSpPr>
            <a:spLocks noGrp="1"/>
          </p:cNvSpPr>
          <p:nvPr>
            <p:ph idx="1"/>
          </p:nvPr>
        </p:nvSpPr>
        <p:spPr/>
        <p:txBody>
          <a:bodyPr>
            <a:normAutofit lnSpcReduction="10000"/>
          </a:bodyPr>
          <a:lstStyle/>
          <a:p>
            <a:r>
              <a:rPr lang="es-ES" dirty="0" smtClean="0"/>
              <a:t>Para sumar dos vectores no se procede igual que si se estuvieran sumando números. Hay que tener cierto cuidado, y tomar en cuenta la dirección y el sentido de los vectores a sumar.</a:t>
            </a:r>
          </a:p>
          <a:p>
            <a:endParaRPr lang="es-ES" dirty="0"/>
          </a:p>
          <a:p>
            <a:r>
              <a:rPr lang="es-ES" dirty="0" smtClean="0"/>
              <a:t>Por ejemplo, si sumamos dos fuerzas, obtenemos una sola fuerza que, aplicada sobre el mismo cuerpo, tuviera el mismo efecto que las dos juntas. </a:t>
            </a:r>
            <a:endParaRPr lang="es-ES" dirty="0"/>
          </a:p>
        </p:txBody>
      </p:sp>
    </p:spTree>
    <p:extLst>
      <p:ext uri="{BB962C8B-B14F-4D97-AF65-F5344CB8AC3E}">
        <p14:creationId xmlns:p14="http://schemas.microsoft.com/office/powerpoint/2010/main" val="764757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A) Vectores de igual dirección</a:t>
            </a:r>
            <a:endParaRPr lang="es-ES" dirty="0"/>
          </a:p>
        </p:txBody>
      </p:sp>
      <p:sp>
        <p:nvSpPr>
          <p:cNvPr id="3" name="2 Marcador de contenido"/>
          <p:cNvSpPr>
            <a:spLocks noGrp="1"/>
          </p:cNvSpPr>
          <p:nvPr>
            <p:ph idx="1"/>
          </p:nvPr>
        </p:nvSpPr>
        <p:spPr>
          <a:xfrm>
            <a:off x="0" y="1600200"/>
            <a:ext cx="9144000" cy="4525963"/>
          </a:xfrm>
        </p:spPr>
        <p:txBody>
          <a:bodyPr/>
          <a:lstStyle/>
          <a:p>
            <a:r>
              <a:rPr lang="es-ES" dirty="0" smtClean="0"/>
              <a:t>1. Igual dirección y sentido: </a:t>
            </a:r>
          </a:p>
          <a:p>
            <a:pPr marL="0" indent="0">
              <a:buNone/>
            </a:pPr>
            <a:r>
              <a:rPr lang="es-ES" dirty="0" smtClean="0"/>
              <a:t>Ejemplo: </a:t>
            </a:r>
          </a:p>
          <a:p>
            <a:pPr marL="0" indent="0">
              <a:buNone/>
            </a:pPr>
            <a:endParaRPr lang="es-ES" dirty="0"/>
          </a:p>
          <a:p>
            <a:pPr marL="0" indent="0">
              <a:buNone/>
            </a:pPr>
            <a:r>
              <a:rPr lang="es-ES" dirty="0" smtClean="0"/>
              <a:t>                              </a:t>
            </a:r>
            <a:r>
              <a:rPr lang="es-ES" sz="2400" dirty="0" smtClean="0"/>
              <a:t>El vector suma será un vector con igual dirección </a:t>
            </a:r>
          </a:p>
          <a:p>
            <a:pPr marL="0" indent="0">
              <a:buNone/>
            </a:pPr>
            <a:r>
              <a:rPr lang="es-ES" sz="2400" dirty="0"/>
              <a:t> </a:t>
            </a:r>
            <a:r>
              <a:rPr lang="es-ES" sz="2400" dirty="0" smtClean="0"/>
              <a:t>                                        y sentido que ambos. </a:t>
            </a:r>
          </a:p>
          <a:p>
            <a:pPr marL="0" indent="0">
              <a:buNone/>
            </a:pPr>
            <a:r>
              <a:rPr lang="es-ES" sz="2400" dirty="0" smtClean="0"/>
              <a:t>                                         Su módulo se obtiene sumando (numéricamente)  </a:t>
            </a:r>
          </a:p>
          <a:p>
            <a:pPr marL="0" indent="0">
              <a:buNone/>
            </a:pPr>
            <a:r>
              <a:rPr lang="es-ES" sz="2400" dirty="0"/>
              <a:t> </a:t>
            </a:r>
            <a:r>
              <a:rPr lang="es-ES" sz="2400" dirty="0" smtClean="0"/>
              <a:t>                                        los módulos de los dos vectores</a:t>
            </a:r>
            <a:endParaRPr lang="es-ES" sz="2400" dirty="0"/>
          </a:p>
        </p:txBody>
      </p:sp>
      <p:sp>
        <p:nvSpPr>
          <p:cNvPr id="4" name="3 Rectángulo"/>
          <p:cNvSpPr/>
          <p:nvPr/>
        </p:nvSpPr>
        <p:spPr>
          <a:xfrm>
            <a:off x="1187624" y="3068960"/>
            <a:ext cx="1080120" cy="7920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cxnSp>
        <p:nvCxnSpPr>
          <p:cNvPr id="5" name="4 Conector recto de flecha"/>
          <p:cNvCxnSpPr/>
          <p:nvPr/>
        </p:nvCxnSpPr>
        <p:spPr>
          <a:xfrm>
            <a:off x="1727684" y="3461614"/>
            <a:ext cx="900100" cy="0"/>
          </a:xfrm>
          <a:prstGeom prst="straightConnector1">
            <a:avLst/>
          </a:prstGeom>
          <a:ln w="38100">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6" name="5 Conector recto de flecha"/>
          <p:cNvCxnSpPr/>
          <p:nvPr/>
        </p:nvCxnSpPr>
        <p:spPr>
          <a:xfrm>
            <a:off x="1727684" y="3429000"/>
            <a:ext cx="1404156" cy="0"/>
          </a:xfrm>
          <a:prstGeom prst="straightConnector1">
            <a:avLst/>
          </a:prstGeom>
          <a:ln w="38100">
            <a:solidFill>
              <a:schemeClr val="tx1"/>
            </a:solidFill>
            <a:headEnd type="oval"/>
            <a:tailEnd type="arrow" w="med" len="lg"/>
          </a:ln>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2915816" y="2898522"/>
            <a:ext cx="936104" cy="523220"/>
          </a:xfrm>
          <a:prstGeom prst="rect">
            <a:avLst/>
          </a:prstGeom>
          <a:noFill/>
        </p:spPr>
        <p:txBody>
          <a:bodyPr wrap="square" rtlCol="0">
            <a:spAutoFit/>
          </a:bodyPr>
          <a:lstStyle/>
          <a:p>
            <a:r>
              <a:rPr lang="es-ES" sz="2800" dirty="0" smtClean="0"/>
              <a:t>F</a:t>
            </a:r>
            <a:r>
              <a:rPr lang="es-ES" sz="2800" baseline="-25000" dirty="0" smtClean="0"/>
              <a:t>1</a:t>
            </a:r>
            <a:endParaRPr lang="es-ES" sz="2800" baseline="-25000" dirty="0"/>
          </a:p>
        </p:txBody>
      </p:sp>
      <p:sp>
        <p:nvSpPr>
          <p:cNvPr id="9" name="8 CuadroTexto"/>
          <p:cNvSpPr txBox="1"/>
          <p:nvPr/>
        </p:nvSpPr>
        <p:spPr>
          <a:xfrm>
            <a:off x="2309664" y="2898522"/>
            <a:ext cx="606152" cy="523220"/>
          </a:xfrm>
          <a:prstGeom prst="rect">
            <a:avLst/>
          </a:prstGeom>
          <a:noFill/>
        </p:spPr>
        <p:txBody>
          <a:bodyPr wrap="square" rtlCol="0">
            <a:spAutoFit/>
          </a:bodyPr>
          <a:lstStyle/>
          <a:p>
            <a:r>
              <a:rPr lang="es-ES" sz="2800" dirty="0" smtClean="0"/>
              <a:t>F</a:t>
            </a:r>
            <a:r>
              <a:rPr lang="es-ES" sz="2800" baseline="-25000" dirty="0" smtClean="0"/>
              <a:t>2</a:t>
            </a:r>
            <a:endParaRPr lang="es-ES" sz="2800" baseline="-25000" dirty="0"/>
          </a:p>
        </p:txBody>
      </p:sp>
      <p:cxnSp>
        <p:nvCxnSpPr>
          <p:cNvPr id="11" name="10 Conector recto de flecha"/>
          <p:cNvCxnSpPr/>
          <p:nvPr/>
        </p:nvCxnSpPr>
        <p:spPr>
          <a:xfrm>
            <a:off x="2357754" y="2996952"/>
            <a:ext cx="34203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a:off x="2987824" y="2996952"/>
            <a:ext cx="34203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13 CuadroTexto"/>
          <p:cNvSpPr txBox="1"/>
          <p:nvPr/>
        </p:nvSpPr>
        <p:spPr>
          <a:xfrm>
            <a:off x="4211960" y="2450393"/>
            <a:ext cx="1512168" cy="1241365"/>
          </a:xfrm>
          <a:prstGeom prst="rect">
            <a:avLst/>
          </a:prstGeom>
          <a:noFill/>
        </p:spPr>
        <p:txBody>
          <a:bodyPr wrap="square" rtlCol="0">
            <a:spAutoFit/>
          </a:bodyPr>
          <a:lstStyle/>
          <a:p>
            <a:r>
              <a:rPr lang="es-ES" sz="2800" dirty="0" smtClean="0"/>
              <a:t>F</a:t>
            </a:r>
            <a:r>
              <a:rPr lang="es-ES" sz="2800" baseline="-25000" dirty="0" smtClean="0"/>
              <a:t>1</a:t>
            </a:r>
            <a:r>
              <a:rPr lang="es-ES" sz="2800" dirty="0" smtClean="0"/>
              <a:t> = 30 N</a:t>
            </a:r>
          </a:p>
          <a:p>
            <a:r>
              <a:rPr lang="es-ES" sz="2800" dirty="0" smtClean="0"/>
              <a:t>F</a:t>
            </a:r>
            <a:r>
              <a:rPr lang="es-ES" sz="2800" baseline="-25000" dirty="0" smtClean="0"/>
              <a:t>2</a:t>
            </a:r>
            <a:r>
              <a:rPr lang="es-ES" sz="2800" dirty="0" smtClean="0"/>
              <a:t> </a:t>
            </a:r>
            <a:r>
              <a:rPr lang="es-ES" sz="2800" dirty="0"/>
              <a:t>= </a:t>
            </a:r>
            <a:r>
              <a:rPr lang="es-ES" sz="2800" dirty="0" smtClean="0"/>
              <a:t>40 </a:t>
            </a:r>
            <a:r>
              <a:rPr lang="es-ES" sz="2800" dirty="0"/>
              <a:t>N</a:t>
            </a:r>
            <a:endParaRPr lang="es-ES" sz="2800" baseline="-25000" dirty="0"/>
          </a:p>
          <a:p>
            <a:endParaRPr lang="es-ES" sz="2800" baseline="-25000" dirty="0"/>
          </a:p>
        </p:txBody>
      </p:sp>
      <p:sp>
        <p:nvSpPr>
          <p:cNvPr id="16" name="15 Rectángulo"/>
          <p:cNvSpPr/>
          <p:nvPr/>
        </p:nvSpPr>
        <p:spPr>
          <a:xfrm>
            <a:off x="1097614" y="5805264"/>
            <a:ext cx="1080120" cy="7920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cxnSp>
        <p:nvCxnSpPr>
          <p:cNvPr id="17" name="16 Conector recto de flecha"/>
          <p:cNvCxnSpPr/>
          <p:nvPr/>
        </p:nvCxnSpPr>
        <p:spPr>
          <a:xfrm>
            <a:off x="1097614" y="5301208"/>
            <a:ext cx="1404156" cy="0"/>
          </a:xfrm>
          <a:prstGeom prst="straightConnector1">
            <a:avLst/>
          </a:prstGeom>
          <a:ln w="38100">
            <a:solidFill>
              <a:schemeClr val="tx1"/>
            </a:solidFill>
            <a:headEnd type="oval"/>
            <a:tailEnd type="arrow" w="med" len="lg"/>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a:off x="2483768" y="5313040"/>
            <a:ext cx="900100" cy="0"/>
          </a:xfrm>
          <a:prstGeom prst="straightConnector1">
            <a:avLst/>
          </a:prstGeom>
          <a:ln w="38100">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a:off x="1115616" y="5517232"/>
            <a:ext cx="2268252" cy="0"/>
          </a:xfrm>
          <a:prstGeom prst="straightConnector1">
            <a:avLst/>
          </a:prstGeom>
          <a:ln w="38100">
            <a:solidFill>
              <a:srgbClr val="C00000"/>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a:off x="1565666" y="6204431"/>
            <a:ext cx="2268252" cy="0"/>
          </a:xfrm>
          <a:prstGeom prst="straightConnector1">
            <a:avLst/>
          </a:prstGeom>
          <a:ln w="38100">
            <a:solidFill>
              <a:srgbClr val="C00000"/>
            </a:solidFill>
            <a:tailEnd type="arrow" w="med" len="lg"/>
          </a:ln>
        </p:spPr>
        <p:style>
          <a:lnRef idx="1">
            <a:schemeClr val="accent1"/>
          </a:lnRef>
          <a:fillRef idx="0">
            <a:schemeClr val="accent1"/>
          </a:fillRef>
          <a:effectRef idx="0">
            <a:schemeClr val="accent1"/>
          </a:effectRef>
          <a:fontRef idx="minor">
            <a:schemeClr val="tx1"/>
          </a:fontRef>
        </p:style>
      </p:cxnSp>
      <p:sp>
        <p:nvSpPr>
          <p:cNvPr id="22" name="21 CuadroTexto"/>
          <p:cNvSpPr txBox="1"/>
          <p:nvPr/>
        </p:nvSpPr>
        <p:spPr>
          <a:xfrm>
            <a:off x="3329862" y="6496601"/>
            <a:ext cx="936104" cy="523220"/>
          </a:xfrm>
          <a:prstGeom prst="rect">
            <a:avLst/>
          </a:prstGeom>
          <a:noFill/>
        </p:spPr>
        <p:txBody>
          <a:bodyPr wrap="square" rtlCol="0">
            <a:spAutoFit/>
          </a:bodyPr>
          <a:lstStyle/>
          <a:p>
            <a:r>
              <a:rPr lang="es-ES" sz="2800" b="1" dirty="0" smtClean="0">
                <a:solidFill>
                  <a:srgbClr val="FF0000"/>
                </a:solidFill>
              </a:rPr>
              <a:t>S</a:t>
            </a:r>
            <a:endParaRPr lang="es-ES" sz="2800" b="1" baseline="-25000" dirty="0">
              <a:solidFill>
                <a:srgbClr val="FF0000"/>
              </a:solidFill>
            </a:endParaRPr>
          </a:p>
        </p:txBody>
      </p:sp>
      <p:cxnSp>
        <p:nvCxnSpPr>
          <p:cNvPr id="23" name="22 Conector recto de flecha"/>
          <p:cNvCxnSpPr/>
          <p:nvPr/>
        </p:nvCxnSpPr>
        <p:spPr>
          <a:xfrm>
            <a:off x="3455876" y="6496601"/>
            <a:ext cx="342038"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4" name="23 CuadroTexto"/>
          <p:cNvSpPr txBox="1"/>
          <p:nvPr/>
        </p:nvSpPr>
        <p:spPr>
          <a:xfrm>
            <a:off x="3995936" y="5229200"/>
            <a:ext cx="5148064" cy="1672253"/>
          </a:xfrm>
          <a:prstGeom prst="rect">
            <a:avLst/>
          </a:prstGeom>
          <a:noFill/>
        </p:spPr>
        <p:txBody>
          <a:bodyPr wrap="square" rtlCol="0">
            <a:spAutoFit/>
          </a:bodyPr>
          <a:lstStyle/>
          <a:p>
            <a:r>
              <a:rPr lang="es-ES" sz="2800" b="1" dirty="0" smtClean="0">
                <a:solidFill>
                  <a:srgbClr val="FF0000"/>
                </a:solidFill>
              </a:rPr>
              <a:t>S = 70 N</a:t>
            </a:r>
          </a:p>
          <a:p>
            <a:r>
              <a:rPr lang="es-ES" sz="2800" b="1" baseline="-25000" dirty="0" smtClean="0"/>
              <a:t>Esto significa que es lo mismo aplicar una fuerza de 30 N y otra de 40 N sobre el mismo cuerpo, en la misma dirección y sentido, que aplicar una sola fuerza, de 70 N</a:t>
            </a:r>
            <a:endParaRPr lang="es-ES" sz="2800" b="1" baseline="-25000" dirty="0"/>
          </a:p>
        </p:txBody>
      </p:sp>
    </p:spTree>
    <p:extLst>
      <p:ext uri="{BB962C8B-B14F-4D97-AF65-F5344CB8AC3E}">
        <p14:creationId xmlns:p14="http://schemas.microsoft.com/office/powerpoint/2010/main" val="2333230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Rectángulo"/>
          <p:cNvSpPr/>
          <p:nvPr/>
        </p:nvSpPr>
        <p:spPr>
          <a:xfrm>
            <a:off x="323528" y="543217"/>
            <a:ext cx="7200800" cy="3317831"/>
          </a:xfrm>
          <a:prstGeom prst="rect">
            <a:avLst/>
          </a:prstGeom>
        </p:spPr>
        <p:txBody>
          <a:bodyPr wrap="square">
            <a:spAutoFit/>
          </a:bodyPr>
          <a:lstStyle/>
          <a:p>
            <a:pPr lvl="0">
              <a:spcBef>
                <a:spcPct val="20000"/>
              </a:spcBef>
            </a:pPr>
            <a:r>
              <a:rPr lang="es-ES" sz="3200" dirty="0" smtClean="0">
                <a:solidFill>
                  <a:prstClr val="black"/>
                </a:solidFill>
              </a:rPr>
              <a:t>Ejemplo</a:t>
            </a:r>
            <a:r>
              <a:rPr lang="es-ES" sz="3200" dirty="0">
                <a:solidFill>
                  <a:prstClr val="black"/>
                </a:solidFill>
              </a:rPr>
              <a:t>: </a:t>
            </a:r>
          </a:p>
          <a:p>
            <a:pPr lvl="0">
              <a:spcBef>
                <a:spcPct val="20000"/>
              </a:spcBef>
            </a:pPr>
            <a:endParaRPr lang="es-ES" sz="3200" dirty="0">
              <a:solidFill>
                <a:prstClr val="black"/>
              </a:solidFill>
            </a:endParaRPr>
          </a:p>
          <a:p>
            <a:pPr lvl="0">
              <a:spcBef>
                <a:spcPct val="20000"/>
              </a:spcBef>
            </a:pPr>
            <a:r>
              <a:rPr lang="es-ES" sz="3200" dirty="0">
                <a:solidFill>
                  <a:prstClr val="black"/>
                </a:solidFill>
              </a:rPr>
              <a:t>                             </a:t>
            </a:r>
            <a:endParaRPr lang="es-ES" sz="3200" dirty="0" smtClean="0">
              <a:solidFill>
                <a:prstClr val="black"/>
              </a:solidFill>
            </a:endParaRPr>
          </a:p>
          <a:p>
            <a:pPr lvl="0">
              <a:spcBef>
                <a:spcPct val="20000"/>
              </a:spcBef>
            </a:pPr>
            <a:r>
              <a:rPr lang="es-ES" sz="2400" dirty="0" smtClean="0">
                <a:solidFill>
                  <a:prstClr val="black"/>
                </a:solidFill>
              </a:rPr>
              <a:t>El </a:t>
            </a:r>
            <a:r>
              <a:rPr lang="es-ES" sz="2400" dirty="0">
                <a:solidFill>
                  <a:prstClr val="black"/>
                </a:solidFill>
              </a:rPr>
              <a:t>vector suma será un vector con igual dirección que ambos</a:t>
            </a:r>
            <a:r>
              <a:rPr lang="es-ES" sz="2400" dirty="0" smtClean="0">
                <a:solidFill>
                  <a:prstClr val="black"/>
                </a:solidFill>
              </a:rPr>
              <a:t>  y toma el sentido del que tenga mayor módulo. Su </a:t>
            </a:r>
            <a:r>
              <a:rPr lang="es-ES" sz="2400" dirty="0">
                <a:solidFill>
                  <a:prstClr val="black"/>
                </a:solidFill>
              </a:rPr>
              <a:t>módulo </a:t>
            </a:r>
            <a:r>
              <a:rPr lang="es-ES" sz="2400" dirty="0" smtClean="0">
                <a:solidFill>
                  <a:prstClr val="black"/>
                </a:solidFill>
              </a:rPr>
              <a:t>se </a:t>
            </a:r>
            <a:r>
              <a:rPr lang="es-ES" sz="2400" dirty="0">
                <a:solidFill>
                  <a:prstClr val="black"/>
                </a:solidFill>
              </a:rPr>
              <a:t>obtiene </a:t>
            </a:r>
            <a:r>
              <a:rPr lang="es-ES" sz="2400" dirty="0" smtClean="0">
                <a:solidFill>
                  <a:prstClr val="black"/>
                </a:solidFill>
              </a:rPr>
              <a:t>restando </a:t>
            </a:r>
            <a:r>
              <a:rPr lang="es-ES" sz="2400" dirty="0">
                <a:solidFill>
                  <a:prstClr val="black"/>
                </a:solidFill>
              </a:rPr>
              <a:t>(</a:t>
            </a:r>
            <a:r>
              <a:rPr lang="es-ES" sz="2400" dirty="0" smtClean="0">
                <a:solidFill>
                  <a:prstClr val="black"/>
                </a:solidFill>
              </a:rPr>
              <a:t>numéricamente)  </a:t>
            </a:r>
            <a:r>
              <a:rPr lang="es-ES" sz="2400" dirty="0">
                <a:solidFill>
                  <a:prstClr val="black"/>
                </a:solidFill>
              </a:rPr>
              <a:t>los módulos de los dos vectores</a:t>
            </a:r>
          </a:p>
        </p:txBody>
      </p:sp>
      <p:sp>
        <p:nvSpPr>
          <p:cNvPr id="3" name="2 Marcador de contenido"/>
          <p:cNvSpPr>
            <a:spLocks noGrp="1"/>
          </p:cNvSpPr>
          <p:nvPr>
            <p:ph idx="1"/>
          </p:nvPr>
        </p:nvSpPr>
        <p:spPr>
          <a:xfrm>
            <a:off x="241176" y="231132"/>
            <a:ext cx="8229600" cy="4525963"/>
          </a:xfrm>
        </p:spPr>
        <p:txBody>
          <a:bodyPr/>
          <a:lstStyle/>
          <a:p>
            <a:r>
              <a:rPr lang="es-ES" dirty="0" smtClean="0"/>
              <a:t>2. Igual dirección pero sentido opuesto: </a:t>
            </a:r>
            <a:endParaRPr lang="es-ES" dirty="0"/>
          </a:p>
        </p:txBody>
      </p:sp>
      <p:sp>
        <p:nvSpPr>
          <p:cNvPr id="2" name="1 Rectángulo"/>
          <p:cNvSpPr/>
          <p:nvPr/>
        </p:nvSpPr>
        <p:spPr>
          <a:xfrm>
            <a:off x="1259632" y="1556792"/>
            <a:ext cx="1224136"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cxnSp>
        <p:nvCxnSpPr>
          <p:cNvPr id="5" name="4 Conector recto de flecha"/>
          <p:cNvCxnSpPr/>
          <p:nvPr/>
        </p:nvCxnSpPr>
        <p:spPr>
          <a:xfrm>
            <a:off x="1871700" y="1880828"/>
            <a:ext cx="900100" cy="0"/>
          </a:xfrm>
          <a:prstGeom prst="straightConnector1">
            <a:avLst/>
          </a:prstGeom>
          <a:ln w="38100">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flipH="1">
            <a:off x="539552" y="1880828"/>
            <a:ext cx="1332148" cy="0"/>
          </a:xfrm>
          <a:prstGeom prst="straightConnector1">
            <a:avLst/>
          </a:prstGeom>
          <a:ln w="38100">
            <a:solidFill>
              <a:schemeClr val="tx1"/>
            </a:solidFill>
            <a:headEnd type="oval"/>
            <a:tailEnd type="arrow" w="med" len="lg"/>
          </a:ln>
        </p:spPr>
        <p:style>
          <a:lnRef idx="1">
            <a:schemeClr val="accent1"/>
          </a:lnRef>
          <a:fillRef idx="0">
            <a:schemeClr val="accent1"/>
          </a:fillRef>
          <a:effectRef idx="0">
            <a:schemeClr val="accent1"/>
          </a:effectRef>
          <a:fontRef idx="minor">
            <a:schemeClr val="tx1"/>
          </a:fontRef>
        </p:style>
      </p:cxnSp>
      <p:sp>
        <p:nvSpPr>
          <p:cNvPr id="16" name="15 CuadroTexto"/>
          <p:cNvSpPr txBox="1"/>
          <p:nvPr/>
        </p:nvSpPr>
        <p:spPr>
          <a:xfrm>
            <a:off x="4355976" y="1326270"/>
            <a:ext cx="1512168" cy="1241365"/>
          </a:xfrm>
          <a:prstGeom prst="rect">
            <a:avLst/>
          </a:prstGeom>
          <a:noFill/>
        </p:spPr>
        <p:txBody>
          <a:bodyPr wrap="square" rtlCol="0">
            <a:spAutoFit/>
          </a:bodyPr>
          <a:lstStyle/>
          <a:p>
            <a:r>
              <a:rPr lang="es-ES" sz="2800" dirty="0" smtClean="0"/>
              <a:t>F</a:t>
            </a:r>
            <a:r>
              <a:rPr lang="es-ES" sz="2800" baseline="-25000" dirty="0" smtClean="0"/>
              <a:t>1</a:t>
            </a:r>
            <a:r>
              <a:rPr lang="es-ES" sz="2800" dirty="0" smtClean="0"/>
              <a:t> = 30 N</a:t>
            </a:r>
          </a:p>
          <a:p>
            <a:r>
              <a:rPr lang="es-ES" sz="2800" dirty="0" smtClean="0"/>
              <a:t>F</a:t>
            </a:r>
            <a:r>
              <a:rPr lang="es-ES" sz="2800" baseline="-25000" dirty="0" smtClean="0"/>
              <a:t>2</a:t>
            </a:r>
            <a:r>
              <a:rPr lang="es-ES" sz="2800" dirty="0" smtClean="0"/>
              <a:t> </a:t>
            </a:r>
            <a:r>
              <a:rPr lang="es-ES" sz="2800" dirty="0"/>
              <a:t>= </a:t>
            </a:r>
            <a:r>
              <a:rPr lang="es-ES" sz="2800" dirty="0" smtClean="0"/>
              <a:t>40 </a:t>
            </a:r>
            <a:r>
              <a:rPr lang="es-ES" sz="2800" dirty="0"/>
              <a:t>N</a:t>
            </a:r>
            <a:endParaRPr lang="es-ES" sz="2800" baseline="-25000" dirty="0"/>
          </a:p>
          <a:p>
            <a:endParaRPr lang="es-ES" sz="2800" baseline="-25000" dirty="0"/>
          </a:p>
        </p:txBody>
      </p:sp>
      <p:sp>
        <p:nvSpPr>
          <p:cNvPr id="17" name="16 CuadroTexto"/>
          <p:cNvSpPr txBox="1"/>
          <p:nvPr/>
        </p:nvSpPr>
        <p:spPr>
          <a:xfrm>
            <a:off x="2771800" y="1619218"/>
            <a:ext cx="936104" cy="523220"/>
          </a:xfrm>
          <a:prstGeom prst="rect">
            <a:avLst/>
          </a:prstGeom>
          <a:noFill/>
        </p:spPr>
        <p:txBody>
          <a:bodyPr wrap="square" rtlCol="0">
            <a:spAutoFit/>
          </a:bodyPr>
          <a:lstStyle/>
          <a:p>
            <a:r>
              <a:rPr lang="es-ES" sz="2800" dirty="0" smtClean="0"/>
              <a:t>F</a:t>
            </a:r>
            <a:r>
              <a:rPr lang="es-ES" sz="2800" baseline="-25000" dirty="0" smtClean="0"/>
              <a:t>1</a:t>
            </a:r>
            <a:endParaRPr lang="es-ES" sz="2800" baseline="-25000" dirty="0"/>
          </a:p>
        </p:txBody>
      </p:sp>
      <p:sp>
        <p:nvSpPr>
          <p:cNvPr id="18" name="17 CuadroTexto"/>
          <p:cNvSpPr txBox="1"/>
          <p:nvPr/>
        </p:nvSpPr>
        <p:spPr>
          <a:xfrm>
            <a:off x="236699" y="1772816"/>
            <a:ext cx="936104" cy="523220"/>
          </a:xfrm>
          <a:prstGeom prst="rect">
            <a:avLst/>
          </a:prstGeom>
          <a:noFill/>
        </p:spPr>
        <p:txBody>
          <a:bodyPr wrap="square" rtlCol="0">
            <a:spAutoFit/>
          </a:bodyPr>
          <a:lstStyle/>
          <a:p>
            <a:r>
              <a:rPr lang="es-ES" sz="2800" dirty="0" smtClean="0"/>
              <a:t>F</a:t>
            </a:r>
            <a:r>
              <a:rPr lang="es-ES" sz="2800" baseline="-25000" dirty="0" smtClean="0"/>
              <a:t>2</a:t>
            </a:r>
            <a:endParaRPr lang="es-ES" sz="2800" baseline="-25000" dirty="0"/>
          </a:p>
        </p:txBody>
      </p:sp>
      <p:cxnSp>
        <p:nvCxnSpPr>
          <p:cNvPr id="20" name="19 Conector recto de flecha"/>
          <p:cNvCxnSpPr/>
          <p:nvPr/>
        </p:nvCxnSpPr>
        <p:spPr>
          <a:xfrm>
            <a:off x="2843808" y="1700808"/>
            <a:ext cx="2880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a:off x="323528" y="1755660"/>
            <a:ext cx="2880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p:nvPr/>
        </p:nvCxnSpPr>
        <p:spPr>
          <a:xfrm flipH="1">
            <a:off x="539552" y="4221088"/>
            <a:ext cx="1332148" cy="0"/>
          </a:xfrm>
          <a:prstGeom prst="straightConnector1">
            <a:avLst/>
          </a:prstGeom>
          <a:ln w="38100">
            <a:solidFill>
              <a:schemeClr val="tx1"/>
            </a:solidFill>
            <a:headEnd type="oval"/>
            <a:tailEnd type="arrow" w="med" len="lg"/>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a:off x="1062768" y="4221088"/>
            <a:ext cx="900100" cy="0"/>
          </a:xfrm>
          <a:prstGeom prst="straightConnector1">
            <a:avLst/>
          </a:prstGeom>
          <a:ln w="38100">
            <a:solidFill>
              <a:schemeClr val="tx1"/>
            </a:solidFill>
            <a:headEnd type="oval"/>
            <a:tailEnd type="arrow" w="med" len="lg"/>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flipH="1">
            <a:off x="576879" y="4581128"/>
            <a:ext cx="485889" cy="0"/>
          </a:xfrm>
          <a:prstGeom prst="straightConnector1">
            <a:avLst/>
          </a:prstGeom>
          <a:ln w="38100">
            <a:solidFill>
              <a:srgbClr val="C00000"/>
            </a:solidFill>
            <a:headEnd type="oval"/>
            <a:tailEnd type="arrow" w="med" len="lg"/>
          </a:ln>
        </p:spPr>
        <p:style>
          <a:lnRef idx="1">
            <a:schemeClr val="accent1"/>
          </a:lnRef>
          <a:fillRef idx="0">
            <a:schemeClr val="accent1"/>
          </a:fillRef>
          <a:effectRef idx="0">
            <a:schemeClr val="accent1"/>
          </a:effectRef>
          <a:fontRef idx="minor">
            <a:schemeClr val="tx1"/>
          </a:fontRef>
        </p:style>
      </p:cxnSp>
      <p:sp>
        <p:nvSpPr>
          <p:cNvPr id="27" name="26 CuadroTexto"/>
          <p:cNvSpPr txBox="1"/>
          <p:nvPr/>
        </p:nvSpPr>
        <p:spPr>
          <a:xfrm>
            <a:off x="955997" y="4941168"/>
            <a:ext cx="936104" cy="523220"/>
          </a:xfrm>
          <a:prstGeom prst="rect">
            <a:avLst/>
          </a:prstGeom>
          <a:noFill/>
        </p:spPr>
        <p:txBody>
          <a:bodyPr wrap="square" rtlCol="0">
            <a:spAutoFit/>
          </a:bodyPr>
          <a:lstStyle/>
          <a:p>
            <a:r>
              <a:rPr lang="es-ES" sz="2800" b="1" dirty="0" smtClean="0">
                <a:solidFill>
                  <a:srgbClr val="FF0000"/>
                </a:solidFill>
              </a:rPr>
              <a:t>S</a:t>
            </a:r>
            <a:endParaRPr lang="es-ES" sz="2800" b="1" baseline="-25000" dirty="0">
              <a:solidFill>
                <a:srgbClr val="FF0000"/>
              </a:solidFill>
            </a:endParaRPr>
          </a:p>
        </p:txBody>
      </p:sp>
      <p:sp>
        <p:nvSpPr>
          <p:cNvPr id="28" name="27 Rectángulo"/>
          <p:cNvSpPr/>
          <p:nvPr/>
        </p:nvSpPr>
        <p:spPr>
          <a:xfrm>
            <a:off x="1343822" y="4745829"/>
            <a:ext cx="1224136"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cxnSp>
        <p:nvCxnSpPr>
          <p:cNvPr id="29" name="28 Conector recto de flecha"/>
          <p:cNvCxnSpPr/>
          <p:nvPr/>
        </p:nvCxnSpPr>
        <p:spPr>
          <a:xfrm flipH="1">
            <a:off x="1439652" y="5089578"/>
            <a:ext cx="485889" cy="0"/>
          </a:xfrm>
          <a:prstGeom prst="straightConnector1">
            <a:avLst/>
          </a:prstGeom>
          <a:ln w="38100">
            <a:solidFill>
              <a:srgbClr val="C00000"/>
            </a:solidFill>
            <a:headEnd type="oval"/>
            <a:tailEnd type="arrow" w="med" len="lg"/>
          </a:ln>
        </p:spPr>
        <p:style>
          <a:lnRef idx="1">
            <a:schemeClr val="accent1"/>
          </a:lnRef>
          <a:fillRef idx="0">
            <a:schemeClr val="accent1"/>
          </a:fillRef>
          <a:effectRef idx="0">
            <a:schemeClr val="accent1"/>
          </a:effectRef>
          <a:fontRef idx="minor">
            <a:schemeClr val="tx1"/>
          </a:fontRef>
        </p:style>
      </p:cxnSp>
      <p:cxnSp>
        <p:nvCxnSpPr>
          <p:cNvPr id="30" name="29 Conector recto de flecha"/>
          <p:cNvCxnSpPr/>
          <p:nvPr/>
        </p:nvCxnSpPr>
        <p:spPr>
          <a:xfrm>
            <a:off x="971600" y="5013176"/>
            <a:ext cx="342038"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1" name="30 CuadroTexto"/>
          <p:cNvSpPr txBox="1"/>
          <p:nvPr/>
        </p:nvSpPr>
        <p:spPr>
          <a:xfrm>
            <a:off x="2634062" y="3909703"/>
            <a:ext cx="6618458" cy="1672253"/>
          </a:xfrm>
          <a:prstGeom prst="rect">
            <a:avLst/>
          </a:prstGeom>
          <a:noFill/>
        </p:spPr>
        <p:txBody>
          <a:bodyPr wrap="square" rtlCol="0">
            <a:spAutoFit/>
          </a:bodyPr>
          <a:lstStyle/>
          <a:p>
            <a:r>
              <a:rPr lang="es-ES" sz="2800" b="1" dirty="0" smtClean="0">
                <a:solidFill>
                  <a:srgbClr val="FF0000"/>
                </a:solidFill>
              </a:rPr>
              <a:t>S = 10 N</a:t>
            </a:r>
          </a:p>
          <a:p>
            <a:r>
              <a:rPr lang="es-ES" sz="2800" b="1" baseline="-25000" dirty="0" smtClean="0"/>
              <a:t>Esto significa que es lo mismo aplicar una fuerza de 30 N y otra de 40 N sobre el mismo cuerpo, en la misma dirección y con sentido opuesto, que aplicar una sola fuerza, de 10 N, en el sentido de la mayor. </a:t>
            </a:r>
            <a:endParaRPr lang="es-ES" sz="2800" b="1" baseline="-25000" dirty="0"/>
          </a:p>
        </p:txBody>
      </p:sp>
      <p:sp>
        <p:nvSpPr>
          <p:cNvPr id="32" name="31 CuadroTexto"/>
          <p:cNvSpPr txBox="1"/>
          <p:nvPr/>
        </p:nvSpPr>
        <p:spPr>
          <a:xfrm>
            <a:off x="236699" y="5589240"/>
            <a:ext cx="8511765" cy="1200329"/>
          </a:xfrm>
          <a:prstGeom prst="rect">
            <a:avLst/>
          </a:prstGeom>
          <a:noFill/>
        </p:spPr>
        <p:txBody>
          <a:bodyPr wrap="square" rtlCol="0">
            <a:spAutoFit/>
          </a:bodyPr>
          <a:lstStyle/>
          <a:p>
            <a:r>
              <a:rPr lang="es-ES" dirty="0" smtClean="0"/>
              <a:t>(otra forma de razonarlo: se le asigna carácter positivo al vector que va hacia la derecha. El otro, que va en sentido contrario, tendrá signo negativo –es una convención-. Se hace la suma algebraica: 30 + (-40) = -10 ). El signo negativo del resultado me indicaría, en este caso, que </a:t>
            </a:r>
            <a:r>
              <a:rPr lang="es-ES" dirty="0"/>
              <a:t> </a:t>
            </a:r>
            <a:r>
              <a:rPr lang="es-ES" dirty="0" smtClean="0"/>
              <a:t>su sentido es hacia la izquierda).</a:t>
            </a:r>
            <a:endParaRPr lang="es-ES" dirty="0"/>
          </a:p>
        </p:txBody>
      </p:sp>
    </p:spTree>
    <p:extLst>
      <p:ext uri="{BB962C8B-B14F-4D97-AF65-F5344CB8AC3E}">
        <p14:creationId xmlns:p14="http://schemas.microsoft.com/office/powerpoint/2010/main" val="1161288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down)">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8"/>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29"/>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7"/>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3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1">
                                            <p:txEl>
                                              <p:pRg st="1" end="1"/>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animBg="1"/>
      <p:bldP spid="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Vectores con diferente dirección</a:t>
            </a:r>
            <a:endParaRPr lang="es-ES" dirty="0"/>
          </a:p>
        </p:txBody>
      </p:sp>
      <p:sp>
        <p:nvSpPr>
          <p:cNvPr id="3" name="2 Marcador de contenido"/>
          <p:cNvSpPr>
            <a:spLocks noGrp="1"/>
          </p:cNvSpPr>
          <p:nvPr>
            <p:ph idx="1"/>
          </p:nvPr>
        </p:nvSpPr>
        <p:spPr>
          <a:xfrm>
            <a:off x="20572" y="1412776"/>
            <a:ext cx="6927692" cy="5040560"/>
          </a:xfrm>
        </p:spPr>
        <p:txBody>
          <a:bodyPr>
            <a:normAutofit fontScale="85000" lnSpcReduction="10000"/>
          </a:bodyPr>
          <a:lstStyle/>
          <a:p>
            <a:r>
              <a:rPr lang="es-ES" dirty="0" smtClean="0"/>
              <a:t>¿Qué ocurre si, sobre un cuerpo se aplican, a la vez, dos fuerzas con distinta dirección? En la figura se representan dos vectores que forman 90º entre sí. En este caso, no sería correcto sumarlos numéricamente, pues sus efectos no se refuerzan, ni restarlos, ya que tampoco se contrarrestan. </a:t>
            </a:r>
            <a:endParaRPr lang="es-ES" dirty="0"/>
          </a:p>
          <a:p>
            <a:r>
              <a:rPr lang="es-ES" dirty="0" smtClean="0"/>
              <a:t>Piense que, si sólo actuaran estas dos fuerzas, el cuerpo se movería en diagonal, ¿no es cierto? Esa diagonal representa el efecto en conjunto de ambas fuerzas, y es lo que buscaremos como vector suma. </a:t>
            </a:r>
            <a:endParaRPr lang="es-E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1506" y="1700808"/>
            <a:ext cx="1504950" cy="123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7 CuadroTexto"/>
          <p:cNvSpPr txBox="1"/>
          <p:nvPr/>
        </p:nvSpPr>
        <p:spPr>
          <a:xfrm>
            <a:off x="7164288" y="3356992"/>
            <a:ext cx="1512168" cy="1241365"/>
          </a:xfrm>
          <a:prstGeom prst="rect">
            <a:avLst/>
          </a:prstGeom>
          <a:noFill/>
        </p:spPr>
        <p:txBody>
          <a:bodyPr wrap="square" rtlCol="0">
            <a:spAutoFit/>
          </a:bodyPr>
          <a:lstStyle/>
          <a:p>
            <a:r>
              <a:rPr lang="es-ES" sz="2800" dirty="0" smtClean="0"/>
              <a:t>F</a:t>
            </a:r>
            <a:r>
              <a:rPr lang="es-ES" sz="2800" baseline="-25000" dirty="0" smtClean="0"/>
              <a:t>1</a:t>
            </a:r>
            <a:r>
              <a:rPr lang="es-ES" sz="2800" dirty="0" smtClean="0"/>
              <a:t> = 30 N</a:t>
            </a:r>
          </a:p>
          <a:p>
            <a:r>
              <a:rPr lang="es-ES" sz="2800" dirty="0" smtClean="0"/>
              <a:t>F</a:t>
            </a:r>
            <a:r>
              <a:rPr lang="es-ES" sz="2800" baseline="-25000" dirty="0" smtClean="0"/>
              <a:t>2</a:t>
            </a:r>
            <a:r>
              <a:rPr lang="es-ES" sz="2800" dirty="0" smtClean="0"/>
              <a:t> </a:t>
            </a:r>
            <a:r>
              <a:rPr lang="es-ES" sz="2800" dirty="0"/>
              <a:t>= </a:t>
            </a:r>
            <a:r>
              <a:rPr lang="es-ES" sz="2800" dirty="0" smtClean="0"/>
              <a:t>40 </a:t>
            </a:r>
            <a:r>
              <a:rPr lang="es-ES" sz="2800" dirty="0"/>
              <a:t>N</a:t>
            </a:r>
            <a:endParaRPr lang="es-ES" sz="2800" baseline="-25000" dirty="0"/>
          </a:p>
          <a:p>
            <a:endParaRPr lang="es-ES" sz="2800" baseline="-25000" dirty="0"/>
          </a:p>
        </p:txBody>
      </p:sp>
      <p:sp>
        <p:nvSpPr>
          <p:cNvPr id="9" name="8 CuadroTexto"/>
          <p:cNvSpPr txBox="1"/>
          <p:nvPr/>
        </p:nvSpPr>
        <p:spPr>
          <a:xfrm>
            <a:off x="7332574" y="1439198"/>
            <a:ext cx="606152" cy="523220"/>
          </a:xfrm>
          <a:prstGeom prst="rect">
            <a:avLst/>
          </a:prstGeom>
          <a:noFill/>
        </p:spPr>
        <p:txBody>
          <a:bodyPr wrap="square" rtlCol="0">
            <a:spAutoFit/>
          </a:bodyPr>
          <a:lstStyle/>
          <a:p>
            <a:r>
              <a:rPr lang="es-ES" sz="2800" dirty="0" smtClean="0"/>
              <a:t>F</a:t>
            </a:r>
            <a:r>
              <a:rPr lang="es-ES" sz="2800" baseline="-25000" dirty="0" smtClean="0"/>
              <a:t>2</a:t>
            </a:r>
            <a:endParaRPr lang="es-ES" sz="2800" baseline="-25000" dirty="0"/>
          </a:p>
        </p:txBody>
      </p:sp>
      <p:sp>
        <p:nvSpPr>
          <p:cNvPr id="10" name="9 CuadroTexto"/>
          <p:cNvSpPr txBox="1"/>
          <p:nvPr/>
        </p:nvSpPr>
        <p:spPr>
          <a:xfrm>
            <a:off x="8445388" y="2126998"/>
            <a:ext cx="534144" cy="523220"/>
          </a:xfrm>
          <a:prstGeom prst="rect">
            <a:avLst/>
          </a:prstGeom>
          <a:noFill/>
        </p:spPr>
        <p:txBody>
          <a:bodyPr wrap="square" rtlCol="0">
            <a:spAutoFit/>
          </a:bodyPr>
          <a:lstStyle/>
          <a:p>
            <a:r>
              <a:rPr lang="es-ES" sz="2800" dirty="0" smtClean="0"/>
              <a:t>F</a:t>
            </a:r>
            <a:r>
              <a:rPr lang="es-ES" sz="2800" baseline="-25000" dirty="0" smtClean="0"/>
              <a:t>1</a:t>
            </a:r>
            <a:endParaRPr lang="es-ES" sz="2800" baseline="-25000" dirty="0"/>
          </a:p>
        </p:txBody>
      </p:sp>
      <p:cxnSp>
        <p:nvCxnSpPr>
          <p:cNvPr id="5" name="4 Conector recto de flecha"/>
          <p:cNvCxnSpPr/>
          <p:nvPr/>
        </p:nvCxnSpPr>
        <p:spPr>
          <a:xfrm>
            <a:off x="7380312" y="1484784"/>
            <a:ext cx="30307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a:off x="8445388" y="2204864"/>
            <a:ext cx="30307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2378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5" name="4 Conector recto de flecha"/>
          <p:cNvCxnSpPr/>
          <p:nvPr/>
        </p:nvCxnSpPr>
        <p:spPr>
          <a:xfrm>
            <a:off x="2484008" y="5733256"/>
            <a:ext cx="2160000" cy="0"/>
          </a:xfrm>
          <a:prstGeom prst="straightConnector1">
            <a:avLst/>
          </a:prstGeom>
          <a:ln>
            <a:solidFill>
              <a:schemeClr val="tx1"/>
            </a:solidFill>
            <a:headEnd type="oval" w="med" len="med"/>
            <a:tailEnd type="arrow" w="lg" len="lg"/>
          </a:ln>
        </p:spPr>
        <p:style>
          <a:lnRef idx="1">
            <a:schemeClr val="accent1"/>
          </a:lnRef>
          <a:fillRef idx="0">
            <a:schemeClr val="accent1"/>
          </a:fillRef>
          <a:effectRef idx="0">
            <a:schemeClr val="accent1"/>
          </a:effectRef>
          <a:fontRef idx="minor">
            <a:schemeClr val="tx1"/>
          </a:fontRef>
        </p:style>
      </p:cxnSp>
      <p:sp>
        <p:nvSpPr>
          <p:cNvPr id="3" name="2 Rectángulo"/>
          <p:cNvSpPr/>
          <p:nvPr/>
        </p:nvSpPr>
        <p:spPr>
          <a:xfrm>
            <a:off x="251520" y="548680"/>
            <a:ext cx="8892480" cy="3539430"/>
          </a:xfrm>
          <a:prstGeom prst="rect">
            <a:avLst/>
          </a:prstGeom>
        </p:spPr>
        <p:txBody>
          <a:bodyPr wrap="square">
            <a:spAutoFit/>
          </a:bodyPr>
          <a:lstStyle/>
          <a:p>
            <a:pPr algn="ctr"/>
            <a:r>
              <a:rPr lang="es-ES" sz="4400" dirty="0">
                <a:effectLst>
                  <a:outerShdw blurRad="38100" dist="38100" dir="2700000" algn="tl">
                    <a:srgbClr val="000000">
                      <a:alpha val="43137"/>
                    </a:srgbClr>
                  </a:outerShdw>
                </a:effectLst>
              </a:rPr>
              <a:t>Método del paralelogramo</a:t>
            </a:r>
            <a:r>
              <a:rPr lang="es-ES" sz="4400" dirty="0" smtClean="0">
                <a:effectLst>
                  <a:outerShdw blurRad="38100" dist="38100" dir="2700000" algn="tl">
                    <a:srgbClr val="000000">
                      <a:alpha val="43137"/>
                    </a:srgbClr>
                  </a:outerShdw>
                </a:effectLst>
              </a:rPr>
              <a:t>:</a:t>
            </a:r>
          </a:p>
          <a:p>
            <a:endParaRPr lang="es-ES" sz="2400" dirty="0"/>
          </a:p>
          <a:p>
            <a:r>
              <a:rPr lang="es-ES" sz="2400" dirty="0" smtClean="0"/>
              <a:t>Hay más de un  método para sumar vectores. Analizaremos primero el método del paralelogramo. </a:t>
            </a:r>
          </a:p>
          <a:p>
            <a:endParaRPr lang="es-ES" sz="2400" dirty="0"/>
          </a:p>
          <a:p>
            <a:r>
              <a:rPr lang="es-ES" sz="2400" dirty="0" smtClean="0"/>
              <a:t>1. Se trazan los dos vectores a sumar a escala, partiendo de un origen común, respetando el ángulo entre ellos. </a:t>
            </a:r>
          </a:p>
          <a:p>
            <a:endParaRPr lang="es-ES" dirty="0" smtClean="0"/>
          </a:p>
          <a:p>
            <a:endParaRPr lang="es-ES" dirty="0"/>
          </a:p>
        </p:txBody>
      </p:sp>
      <p:cxnSp>
        <p:nvCxnSpPr>
          <p:cNvPr id="12" name="11 Conector recto"/>
          <p:cNvCxnSpPr/>
          <p:nvPr/>
        </p:nvCxnSpPr>
        <p:spPr>
          <a:xfrm flipV="1">
            <a:off x="2483768" y="3644646"/>
            <a:ext cx="2622136" cy="37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V="1">
            <a:off x="4644008" y="3353756"/>
            <a:ext cx="0" cy="2448272"/>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3645024"/>
            <a:ext cx="1584176" cy="1342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10 CuadroTexto"/>
          <p:cNvSpPr txBox="1"/>
          <p:nvPr/>
        </p:nvSpPr>
        <p:spPr>
          <a:xfrm>
            <a:off x="4571760" y="5225583"/>
            <a:ext cx="534144" cy="523220"/>
          </a:xfrm>
          <a:prstGeom prst="rect">
            <a:avLst/>
          </a:prstGeom>
          <a:noFill/>
        </p:spPr>
        <p:txBody>
          <a:bodyPr wrap="square" rtlCol="0">
            <a:spAutoFit/>
          </a:bodyPr>
          <a:lstStyle/>
          <a:p>
            <a:r>
              <a:rPr lang="es-ES" sz="2800" dirty="0" smtClean="0"/>
              <a:t>F</a:t>
            </a:r>
            <a:r>
              <a:rPr lang="es-ES" sz="2800" baseline="-25000" dirty="0" smtClean="0"/>
              <a:t>1</a:t>
            </a:r>
            <a:endParaRPr lang="es-ES" sz="2800" baseline="-25000" dirty="0"/>
          </a:p>
        </p:txBody>
      </p:sp>
      <p:cxnSp>
        <p:nvCxnSpPr>
          <p:cNvPr id="13" name="12 Conector recto de flecha"/>
          <p:cNvCxnSpPr/>
          <p:nvPr/>
        </p:nvCxnSpPr>
        <p:spPr>
          <a:xfrm>
            <a:off x="4644008" y="5301208"/>
            <a:ext cx="2880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flipV="1">
            <a:off x="2484008" y="3644646"/>
            <a:ext cx="0" cy="20855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17 CuadroTexto"/>
          <p:cNvSpPr txBox="1"/>
          <p:nvPr/>
        </p:nvSpPr>
        <p:spPr>
          <a:xfrm>
            <a:off x="1888023" y="4054672"/>
            <a:ext cx="534144" cy="523220"/>
          </a:xfrm>
          <a:prstGeom prst="rect">
            <a:avLst/>
          </a:prstGeom>
          <a:noFill/>
        </p:spPr>
        <p:txBody>
          <a:bodyPr wrap="square" rtlCol="0">
            <a:spAutoFit/>
          </a:bodyPr>
          <a:lstStyle/>
          <a:p>
            <a:r>
              <a:rPr lang="es-ES" sz="2800" dirty="0" smtClean="0"/>
              <a:t>F</a:t>
            </a:r>
            <a:r>
              <a:rPr lang="es-ES" sz="2800" baseline="-25000" dirty="0" smtClean="0"/>
              <a:t>1</a:t>
            </a:r>
            <a:endParaRPr lang="es-ES" sz="2800" baseline="-25000" dirty="0"/>
          </a:p>
        </p:txBody>
      </p:sp>
      <p:sp>
        <p:nvSpPr>
          <p:cNvPr id="16" name="15 CuadroTexto"/>
          <p:cNvSpPr txBox="1"/>
          <p:nvPr/>
        </p:nvSpPr>
        <p:spPr>
          <a:xfrm>
            <a:off x="5105904" y="3463280"/>
            <a:ext cx="4038096" cy="3046988"/>
          </a:xfrm>
          <a:prstGeom prst="rect">
            <a:avLst/>
          </a:prstGeom>
          <a:noFill/>
        </p:spPr>
        <p:txBody>
          <a:bodyPr wrap="square" rtlCol="0">
            <a:spAutoFit/>
          </a:bodyPr>
          <a:lstStyle/>
          <a:p>
            <a:r>
              <a:rPr lang="es-ES" sz="2400" dirty="0" smtClean="0"/>
              <a:t>2. Se traza la paralela a F</a:t>
            </a:r>
            <a:r>
              <a:rPr lang="es-ES" sz="2800" baseline="-25000" dirty="0"/>
              <a:t>1</a:t>
            </a:r>
            <a:r>
              <a:rPr lang="es-ES" sz="2400" dirty="0" smtClean="0"/>
              <a:t> que pase por el extremo de F</a:t>
            </a:r>
            <a:r>
              <a:rPr lang="es-ES" sz="2800" baseline="-25000" dirty="0"/>
              <a:t>2</a:t>
            </a:r>
            <a:r>
              <a:rPr lang="es-ES" sz="2400" dirty="0" smtClean="0"/>
              <a:t>.</a:t>
            </a:r>
          </a:p>
          <a:p>
            <a:r>
              <a:rPr lang="es-ES" sz="2400" dirty="0" smtClean="0"/>
              <a:t>3.</a:t>
            </a:r>
            <a:r>
              <a:rPr lang="es-ES" sz="2400" dirty="0"/>
              <a:t> </a:t>
            </a:r>
            <a:r>
              <a:rPr lang="es-ES" sz="2400" dirty="0" smtClean="0"/>
              <a:t> </a:t>
            </a:r>
            <a:r>
              <a:rPr lang="es-ES" sz="2400" dirty="0"/>
              <a:t>Se traza la paralela a </a:t>
            </a:r>
            <a:r>
              <a:rPr lang="es-ES" sz="2400" dirty="0" smtClean="0"/>
              <a:t>F</a:t>
            </a:r>
            <a:r>
              <a:rPr lang="es-ES" sz="2800" baseline="-25000" dirty="0"/>
              <a:t>2</a:t>
            </a:r>
            <a:r>
              <a:rPr lang="es-ES" sz="2400" dirty="0" smtClean="0"/>
              <a:t> </a:t>
            </a:r>
            <a:r>
              <a:rPr lang="es-ES" sz="2400" dirty="0"/>
              <a:t>que pase por el extremo de </a:t>
            </a:r>
            <a:r>
              <a:rPr lang="es-ES" sz="2400" dirty="0" smtClean="0"/>
              <a:t>F</a:t>
            </a:r>
            <a:r>
              <a:rPr lang="es-ES" sz="2800" baseline="-25000" dirty="0"/>
              <a:t>1</a:t>
            </a:r>
          </a:p>
          <a:p>
            <a:endParaRPr lang="es-ES" sz="2400" dirty="0" smtClean="0"/>
          </a:p>
          <a:p>
            <a:r>
              <a:rPr lang="es-ES" sz="2400" dirty="0" smtClean="0"/>
              <a:t>El punto donde se cortan las paralelas, indica el extremo del vector suma</a:t>
            </a:r>
            <a:endParaRPr lang="es-ES" sz="2400" dirty="0"/>
          </a:p>
        </p:txBody>
      </p:sp>
      <p:cxnSp>
        <p:nvCxnSpPr>
          <p:cNvPr id="21" name="20 Conector recto de flecha"/>
          <p:cNvCxnSpPr/>
          <p:nvPr/>
        </p:nvCxnSpPr>
        <p:spPr>
          <a:xfrm flipV="1">
            <a:off x="2484008" y="3645024"/>
            <a:ext cx="2160000" cy="210377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p:nvPr/>
        </p:nvCxnSpPr>
        <p:spPr>
          <a:xfrm>
            <a:off x="1979712" y="4149080"/>
            <a:ext cx="2880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22 CuadroTexto"/>
          <p:cNvSpPr txBox="1"/>
          <p:nvPr/>
        </p:nvSpPr>
        <p:spPr>
          <a:xfrm>
            <a:off x="107504" y="6309320"/>
            <a:ext cx="8928992" cy="646331"/>
          </a:xfrm>
          <a:prstGeom prst="rect">
            <a:avLst/>
          </a:prstGeom>
          <a:noFill/>
        </p:spPr>
        <p:txBody>
          <a:bodyPr wrap="square" rtlCol="0">
            <a:spAutoFit/>
          </a:bodyPr>
          <a:lstStyle/>
          <a:p>
            <a:r>
              <a:rPr lang="es-ES" b="1" dirty="0" smtClean="0"/>
              <a:t>Para determinar el módulo del vector suma, mida el largo de la diagonal trazada y utilice la escala. En este caso, será de 50 N. Intente hacerlo.</a:t>
            </a:r>
            <a:endParaRPr lang="es-ES" b="1" dirty="0"/>
          </a:p>
        </p:txBody>
      </p:sp>
      <p:sp>
        <p:nvSpPr>
          <p:cNvPr id="24" name="23 CuadroTexto"/>
          <p:cNvSpPr txBox="1"/>
          <p:nvPr/>
        </p:nvSpPr>
        <p:spPr>
          <a:xfrm>
            <a:off x="3203848" y="4140369"/>
            <a:ext cx="432048" cy="584775"/>
          </a:xfrm>
          <a:prstGeom prst="rect">
            <a:avLst/>
          </a:prstGeom>
          <a:noFill/>
        </p:spPr>
        <p:txBody>
          <a:bodyPr wrap="square" rtlCol="0">
            <a:spAutoFit/>
          </a:bodyPr>
          <a:lstStyle/>
          <a:p>
            <a:r>
              <a:rPr lang="es-ES" sz="3200" b="1" dirty="0">
                <a:solidFill>
                  <a:srgbClr val="FF0000"/>
                </a:solidFill>
              </a:rPr>
              <a:t>S</a:t>
            </a:r>
            <a:endParaRPr lang="es-ES" b="1" dirty="0">
              <a:solidFill>
                <a:srgbClr val="FF0000"/>
              </a:solidFill>
            </a:endParaRPr>
          </a:p>
        </p:txBody>
      </p:sp>
      <p:cxnSp>
        <p:nvCxnSpPr>
          <p:cNvPr id="25" name="24 Conector recto de flecha"/>
          <p:cNvCxnSpPr/>
          <p:nvPr/>
        </p:nvCxnSpPr>
        <p:spPr>
          <a:xfrm>
            <a:off x="3275856" y="4221088"/>
            <a:ext cx="288032"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584591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xEl>
                                              <p:pRg st="3" end="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down)">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p:bldP spid="23" grpId="0"/>
      <p:bldP spid="24"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591</TotalTime>
  <Words>2173</Words>
  <Application>Microsoft Office PowerPoint</Application>
  <PresentationFormat>Presentación en pantalla (4:3)</PresentationFormat>
  <Paragraphs>165</Paragraphs>
  <Slides>20</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20</vt:i4>
      </vt:variant>
    </vt:vector>
  </HeadingPairs>
  <TitlesOfParts>
    <vt:vector size="22" baseType="lpstr">
      <vt:lpstr>Tema de Office</vt:lpstr>
      <vt:lpstr>Microsoft Editor de ecuaciones 3.0</vt:lpstr>
      <vt:lpstr>vectores</vt:lpstr>
      <vt:lpstr>Presentación de PowerPoint</vt:lpstr>
      <vt:lpstr>Características de las magnitudes vectoriales:</vt:lpstr>
      <vt:lpstr>Presentación de PowerPoint</vt:lpstr>
      <vt:lpstr>SUMA DE VECTORES</vt:lpstr>
      <vt:lpstr>A) Vectores de igual dirección</vt:lpstr>
      <vt:lpstr>Presentación de PowerPoint</vt:lpstr>
      <vt:lpstr>Vectores con diferente dirección</vt:lpstr>
      <vt:lpstr>Presentación de PowerPoint</vt:lpstr>
      <vt:lpstr>Presentación de PowerPoint</vt:lpstr>
      <vt:lpstr>Método analítico</vt:lpstr>
      <vt:lpstr>Si los vectores forman 90º: </vt:lpstr>
      <vt:lpstr>Presentación de PowerPoint</vt:lpstr>
      <vt:lpstr>Si los vectores no forman 90º: </vt:lpstr>
      <vt:lpstr>Presentación de PowerPoint</vt:lpstr>
      <vt:lpstr>Método del polígono</vt:lpstr>
      <vt:lpstr>Presentación de PowerPoint</vt:lpstr>
      <vt:lpstr>Presentación de PowerPoint</vt:lpstr>
      <vt:lpstr>Descomposición de un vector en dos ejes perpendiculares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vectores</dc:title>
  <dc:creator>eMachine</dc:creator>
  <cp:lastModifiedBy>eMachine</cp:lastModifiedBy>
  <cp:revision>42</cp:revision>
  <dcterms:created xsi:type="dcterms:W3CDTF">2014-01-23T01:11:37Z</dcterms:created>
  <dcterms:modified xsi:type="dcterms:W3CDTF">2014-05-08T02:05:43Z</dcterms:modified>
</cp:coreProperties>
</file>