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92" r:id="rId2"/>
  </p:sldMasterIdLst>
  <p:notesMasterIdLst>
    <p:notesMasterId r:id="rId9"/>
  </p:notesMasterIdLst>
  <p:handoutMasterIdLst>
    <p:handoutMasterId r:id="rId10"/>
  </p:handoutMasterIdLst>
  <p:sldIdLst>
    <p:sldId id="256" r:id="rId3"/>
    <p:sldId id="257" r:id="rId4"/>
    <p:sldId id="258" r:id="rId5"/>
    <p:sldId id="259" r:id="rId6"/>
    <p:sldId id="260" r:id="rId7"/>
    <p:sldId id="261" r:id="rId8"/>
  </p:sldIdLst>
  <p:sldSz cx="10080625" cy="7559675" type="screen4x3"/>
  <p:notesSz cx="7559675" cy="10691813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D4FE"/>
    <a:srgbClr val="A1D8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8" autoAdjust="0"/>
    <p:restoredTop sz="94580" autoAdjust="0"/>
  </p:normalViewPr>
  <p:slideViewPr>
    <p:cSldViewPr>
      <p:cViewPr>
        <p:scale>
          <a:sx n="70" d="100"/>
          <a:sy n="70" d="100"/>
        </p:scale>
        <p:origin x="-576" y="150"/>
      </p:cViewPr>
      <p:guideLst>
        <p:guide orient="horz" pos="2381"/>
        <p:guide pos="31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s-UY" sz="14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2 Marcador de fecha"/>
          <p:cNvSpPr txBox="1">
            <a:spLocks noGrp="1"/>
          </p:cNvSpPr>
          <p:nvPr>
            <p:ph type="dt" sz="quarter" idx="1"/>
          </p:nvPr>
        </p:nvSpPr>
        <p:spPr>
          <a:xfrm>
            <a:off x="427932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s-UY" sz="14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4" name="3 Marcador de pie de página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s-UY" sz="14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4 Marcador de número de diapositiva"/>
          <p:cNvSpPr txBox="1">
            <a:spLocks noGrp="1"/>
          </p:cNvSpPr>
          <p:nvPr>
            <p:ph type="sldNum" sz="quarter" idx="3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C2419DD4-B532-40AB-8335-E4A609C9DA96}" type="slidenum">
              <a:t>‹Nº›</a:t>
            </a:fld>
            <a:endParaRPr lang="es-UY" sz="14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456910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60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s-UY"/>
          </a:p>
        </p:txBody>
      </p:sp>
      <p:sp>
        <p:nvSpPr>
          <p:cNvPr id="4" name="3 Marcador de encabezado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es-UY" sz="1400" kern="1200">
                <a:latin typeface="Agency FB" panose="020B0503020202020204" pitchFamily="34" charset="0"/>
                <a:ea typeface="DejaVu Sans" pitchFamily="2"/>
                <a:cs typeface="DejaVu Sans" pitchFamily="2"/>
              </a:defRPr>
            </a:lvl1pPr>
          </a:lstStyle>
          <a:p>
            <a:endParaRPr lang="es-UY" dirty="0"/>
          </a:p>
        </p:txBody>
      </p:sp>
      <p:sp>
        <p:nvSpPr>
          <p:cNvPr id="5" name="4 Marcador de fecha"/>
          <p:cNvSpPr txBox="1">
            <a:spLocks noGrp="1"/>
          </p:cNvSpPr>
          <p:nvPr>
            <p:ph type="dt" idx="1"/>
          </p:nvPr>
        </p:nvSpPr>
        <p:spPr>
          <a:xfrm>
            <a:off x="427932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es-UY" sz="1400" kern="1200">
                <a:latin typeface="Agency FB" panose="020B0503020202020204" pitchFamily="34" charset="0"/>
                <a:ea typeface="DejaVu Sans" pitchFamily="2"/>
                <a:cs typeface="DejaVu Sans" pitchFamily="2"/>
              </a:defRPr>
            </a:lvl1pPr>
          </a:lstStyle>
          <a:p>
            <a:endParaRPr lang="es-UY" dirty="0"/>
          </a:p>
        </p:txBody>
      </p:sp>
      <p:sp>
        <p:nvSpPr>
          <p:cNvPr id="6" name="5 Marcador de pie de página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es-UY" sz="1400" kern="1200">
                <a:latin typeface="Agency FB" panose="020B0503020202020204" pitchFamily="34" charset="0"/>
                <a:ea typeface="DejaVu Sans" pitchFamily="2"/>
                <a:cs typeface="DejaVu Sans" pitchFamily="2"/>
              </a:defRPr>
            </a:lvl1pPr>
          </a:lstStyle>
          <a:p>
            <a:endParaRPr lang="es-UY" dirty="0"/>
          </a:p>
        </p:txBody>
      </p:sp>
      <p:sp>
        <p:nvSpPr>
          <p:cNvPr id="7" name="6 Marcador de número de diapositiva"/>
          <p:cNvSpPr txBox="1">
            <a:spLocks noGrp="1"/>
          </p:cNvSpPr>
          <p:nvPr>
            <p:ph type="sldNum" sz="quarter" idx="5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es-UY" sz="1400" kern="1200">
                <a:latin typeface="Agency FB" panose="020B0503020202020204" pitchFamily="34" charset="0"/>
                <a:ea typeface="DejaVu Sans" pitchFamily="2"/>
                <a:cs typeface="DejaVu Sans" pitchFamily="2"/>
              </a:defRPr>
            </a:lvl1pPr>
          </a:lstStyle>
          <a:p>
            <a:fld id="{762CE2EE-866E-4E72-B4B7-5AD46C9B86BE}" type="slidenum">
              <a:rPr lang="es-UY" smtClean="0"/>
              <a:pPr/>
              <a:t>‹Nº›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195452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s-UY" sz="2000" b="0" i="0" u="none" strike="noStrike" kern="1200">
        <a:ln>
          <a:noFill/>
        </a:ln>
        <a:latin typeface="Arial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600"/>
          </a:xfrm>
        </p:spPr>
        <p:txBody>
          <a:bodyPr>
            <a:spAutoFit/>
          </a:bodyPr>
          <a:lstStyle/>
          <a:p>
            <a:endParaRPr lang="es-UY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017240"/>
          </a:xfrm>
        </p:spPr>
        <p:txBody>
          <a:bodyPr/>
          <a:lstStyle/>
          <a:p>
            <a:endParaRPr lang="es-UY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017240"/>
          </a:xfrm>
        </p:spPr>
        <p:txBody>
          <a:bodyPr/>
          <a:lstStyle/>
          <a:p>
            <a:endParaRPr lang="es-UY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017240"/>
          </a:xfrm>
        </p:spPr>
        <p:txBody>
          <a:bodyPr/>
          <a:lstStyle/>
          <a:p>
            <a:endParaRPr lang="es-UY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017240"/>
          </a:xfrm>
        </p:spPr>
        <p:txBody>
          <a:bodyPr/>
          <a:lstStyle/>
          <a:p>
            <a:endParaRPr lang="es-UY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es-UY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3B5DEBF-1168-486C-96C9-1CE665A5BF63}" type="slidenum"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804221916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BEEE856-1571-40C7-9097-837F86BD5E9B}" type="slidenum"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063196098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6FFB314-3CC3-4144-896D-2595E6C8EA6A}" type="slidenum"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227595920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67035" y="5897277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420026" y="5349987"/>
            <a:ext cx="9324578" cy="1347442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20026" y="4283816"/>
            <a:ext cx="9324578" cy="1007957"/>
          </a:xfrm>
        </p:spPr>
        <p:txBody>
          <a:bodyPr anchor="b"/>
          <a:lstStyle>
            <a:lvl1pPr marL="0" indent="0" algn="l">
              <a:buNone/>
              <a:defRPr sz="2600">
                <a:solidFill>
                  <a:schemeClr val="tx2">
                    <a:shade val="75000"/>
                  </a:schemeClr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D91A-A2EE-4B54-B3C6-F6C67903BA9C}" type="datetime1">
              <a:rPr lang="en-US" smtClean="0"/>
              <a:pPr/>
              <a:t>6/11/2017</a:t>
            </a:fld>
            <a:endParaRPr lang="en-US" dirty="0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072562" y="7136333"/>
            <a:ext cx="836692" cy="272148"/>
          </a:xfrm>
        </p:spPr>
        <p:txBody>
          <a:bodyPr/>
          <a:lstStyle/>
          <a:p>
            <a:fld id="{FA84A37A-AFC2-4A01-80A1-FC20F2C0D5B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  <a:pPr/>
              <a:t>6/11/2017</a:t>
            </a:fld>
            <a:endParaRPr lang="en-U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48245" y="83997"/>
            <a:ext cx="3192198" cy="318486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072562" y="7136333"/>
            <a:ext cx="836692" cy="272148"/>
          </a:xfrm>
        </p:spPr>
        <p:txBody>
          <a:bodyPr/>
          <a:lstStyle/>
          <a:p>
            <a:fld id="{FA84A37A-AFC2-4A01-80A1-FC20F2C0D5B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67035" y="3797367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420026" y="1847921"/>
            <a:ext cx="9324578" cy="1343942"/>
          </a:xfrm>
        </p:spPr>
        <p:txBody>
          <a:bodyPr anchor="b"/>
          <a:lstStyle>
            <a:lvl1pPr marL="0" indent="0" algn="r">
              <a:buNone/>
              <a:defRPr sz="22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  <a:pPr/>
              <a:t>6/11/2017</a:t>
            </a:fld>
            <a:endParaRPr lang="en-US" dirty="0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98961" y="3248616"/>
            <a:ext cx="9576594" cy="1306050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32661" y="503978"/>
            <a:ext cx="9576594" cy="92732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36021" y="1763924"/>
            <a:ext cx="4620286" cy="520777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5124318" y="1763924"/>
            <a:ext cx="4788297" cy="520777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AE48-94E6-46E0-BE32-5F0716DE9115}" type="datetime1">
              <a:rPr lang="en-US" smtClean="0"/>
              <a:pPr/>
              <a:t>6/11/2017</a:t>
            </a:fld>
            <a:endParaRPr lang="en-U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36021" y="5963744"/>
            <a:ext cx="9492589" cy="972958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10272" y="734968"/>
            <a:ext cx="4730040" cy="705219"/>
          </a:xfrm>
        </p:spPr>
        <p:txBody>
          <a:bodyPr anchor="ctr"/>
          <a:lstStyle>
            <a:lvl1pPr marL="0" indent="0">
              <a:buNone/>
              <a:defRPr sz="20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5120818" y="734968"/>
            <a:ext cx="4731898" cy="705219"/>
          </a:xfrm>
        </p:spPr>
        <p:txBody>
          <a:bodyPr anchor="ctr"/>
          <a:lstStyle>
            <a:lvl1pPr marL="0" indent="0">
              <a:buNone/>
              <a:defRPr sz="20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310272" y="1450688"/>
            <a:ext cx="4730040" cy="434506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5124902" y="1450688"/>
            <a:ext cx="4727813" cy="434506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85-8BCE-48FC-97D9-E2837AF38351}" type="datetime1">
              <a:rPr lang="en-US" smtClean="0"/>
              <a:pPr/>
              <a:t>6/11/2017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072563" y="7139693"/>
            <a:ext cx="840052" cy="272148"/>
          </a:xfrm>
        </p:spPr>
        <p:txBody>
          <a:bodyPr/>
          <a:lstStyle/>
          <a:p>
            <a:fld id="{FA84A37A-AFC2-4A01-80A1-FC20F2C0D5B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67035" y="6635715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32661" y="503978"/>
            <a:ext cx="9576594" cy="92732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/>
              <a:pPr/>
              <a:t>6/11/2017</a:t>
            </a:fld>
            <a:endParaRPr lang="en-U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6/11/2017</a:t>
            </a:fld>
            <a:endParaRPr lang="en-US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wipe/>
  </p:transition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67035" y="6447569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504031" y="6047740"/>
            <a:ext cx="9324578" cy="573975"/>
          </a:xfrm>
        </p:spPr>
        <p:txBody>
          <a:bodyPr anchor="ctr"/>
          <a:lstStyle>
            <a:lvl1pPr algn="l">
              <a:buNone/>
              <a:defRPr sz="22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504032" y="671971"/>
            <a:ext cx="3316456" cy="5291773"/>
          </a:xfrm>
        </p:spPr>
        <p:txBody>
          <a:bodyPr/>
          <a:lstStyle>
            <a:lvl1pPr marL="0" indent="0">
              <a:buNone/>
              <a:defRPr sz="15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941244" y="671971"/>
            <a:ext cx="5887365" cy="52917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3C2C-6BD0-40EC-8D8D-4D51F089C5EB}" type="datetime1">
              <a:rPr lang="en-US" smtClean="0"/>
              <a:pPr/>
              <a:t>6/11/2017</a:t>
            </a:fld>
            <a:endParaRPr lang="en-US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3D487F9-7376-47C2-A9C2-7994D86C1890}" type="slidenum"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600142690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864239" y="679725"/>
            <a:ext cx="5544344" cy="4031827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5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F5C-EDA7-4864-9756-35769B0E62CF}" type="datetime1">
              <a:rPr lang="en-US" smtClean="0"/>
              <a:pPr/>
              <a:t>6/11/2017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420026" y="5504696"/>
            <a:ext cx="6468401" cy="575726"/>
          </a:xfrm>
        </p:spPr>
        <p:txBody>
          <a:bodyPr anchor="ctr"/>
          <a:lstStyle>
            <a:lvl1pPr algn="l">
              <a:buNone/>
              <a:defRPr sz="22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420026" y="6099348"/>
            <a:ext cx="6468401" cy="846964"/>
          </a:xfrm>
        </p:spPr>
        <p:txBody>
          <a:bodyPr lIns="120953" tIns="0"/>
          <a:lstStyle>
            <a:lvl1pPr marL="0" indent="0">
              <a:buNone/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/>
              <a:pPr/>
              <a:t>6/11/2017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560469" y="605475"/>
            <a:ext cx="2016125" cy="645022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4031" y="605475"/>
            <a:ext cx="6888427" cy="645022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122-9A3A-4FD8-98B8-22631F32846C}" type="datetime1">
              <a:rPr lang="en-US" smtClean="0"/>
              <a:pPr/>
              <a:t>6/11/2017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2367666-0F21-4B51-96C7-AEF73AEA5550}" type="slidenum"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686973354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85E31DB-9072-452C-AADE-520AED529591}" type="slidenum"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51795070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UY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UY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B53CF1D-53E7-4A47-ACB1-32C7E5119AB1}" type="slidenum"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73540578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1E43451-B2B5-4BF3-800C-E2BBF06E4E4D}" type="slidenum"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85000567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UY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U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9EE40FB-E406-4650-9582-D1A7CF005286}" type="slidenum"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5481520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41CD28D-97E3-4C0A-B1C5-A9D596C5E4CA}" type="slidenum"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859091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7852DF6-4379-4FA1-BD80-3F7AAAF3BAE3}" type="slidenum"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75667686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s-UY"/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s-UY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s-UY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s-UY" sz="2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s-UY" sz="24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s-UY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s-UY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UY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UY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UY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UY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es-UY" sz="1400" kern="1200">
                <a:latin typeface="Agency FB" panose="020B0503020202020204" pitchFamily="34" charset="0"/>
                <a:ea typeface="DejaVu Sans" pitchFamily="2"/>
                <a:cs typeface="DejaVu Sans" pitchFamily="2"/>
              </a:defRPr>
            </a:lvl1pPr>
          </a:lstStyle>
          <a:p>
            <a:endParaRPr lang="es-UY" dirty="0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es-UY" sz="1400" kern="1200">
                <a:latin typeface="Agency FB" panose="020B0503020202020204" pitchFamily="34" charset="0"/>
                <a:ea typeface="DejaVu Sans" pitchFamily="2"/>
                <a:cs typeface="DejaVu Sans" pitchFamily="2"/>
              </a:defRPr>
            </a:lvl1pPr>
          </a:lstStyle>
          <a:p>
            <a:endParaRPr lang="es-UY" dirty="0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4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es-UY" sz="1400" kern="1200">
                <a:latin typeface="Agency FB" panose="020B0503020202020204" pitchFamily="34" charset="0"/>
                <a:ea typeface="DejaVu Sans" pitchFamily="2"/>
                <a:cs typeface="DejaVu Sans" pitchFamily="2"/>
              </a:defRPr>
            </a:lvl1pPr>
          </a:lstStyle>
          <a:p>
            <a:fld id="{FED58ED1-CE6D-43C0-AE95-11E71FCA5B99}" type="slidenum">
              <a:rPr lang="es-UY" smtClean="0"/>
              <a:pPr/>
              <a:t>‹Nº›</a:t>
            </a:fld>
            <a:endParaRPr lang="es-UY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rtl="0" hangingPunct="0">
        <a:tabLst/>
        <a:defRPr lang="es-UY" sz="4400" b="0" i="0" u="none" strike="noStrike" kern="1200">
          <a:ln>
            <a:noFill/>
          </a:ln>
          <a:latin typeface="Arial" pitchFamily="18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es-UY" sz="3200" b="0" i="0" u="none" strike="noStrike" kern="1200">
          <a:ln>
            <a:noFill/>
          </a:ln>
          <a:latin typeface="Arial" pitchFamily="18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67035" y="1158421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36021" y="1713176"/>
            <a:ext cx="9576594" cy="4989036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7140443" y="83997"/>
            <a:ext cx="2772172" cy="318486"/>
          </a:xfrm>
          <a:prstGeom prst="rect">
            <a:avLst/>
          </a:prstGeom>
        </p:spPr>
        <p:txBody>
          <a:bodyPr vert="horz" lIns="100794" tIns="50397" rIns="100794" bIns="50397"/>
          <a:lstStyle>
            <a:lvl1pPr algn="l" eaLnBrk="1" latinLnBrk="0" hangingPunct="1">
              <a:defRPr kumimoji="0" sz="13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lvl="0"/>
            <a:endParaRPr lang="es-UY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444214" y="83997"/>
            <a:ext cx="3696229" cy="318486"/>
          </a:xfrm>
          <a:prstGeom prst="rect">
            <a:avLst/>
          </a:prstGeom>
        </p:spPr>
        <p:txBody>
          <a:bodyPr vert="horz" lIns="100794" tIns="50397" rIns="100794" bIns="50397"/>
          <a:lstStyle>
            <a:lvl1pPr algn="r" eaLnBrk="1" latinLnBrk="0" hangingPunct="1">
              <a:defRPr kumimoji="0" sz="13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lvl="0"/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9072563" y="7139694"/>
            <a:ext cx="840052" cy="269488"/>
          </a:xfrm>
          <a:prstGeom prst="rect">
            <a:avLst/>
          </a:prstGeom>
        </p:spPr>
        <p:txBody>
          <a:bodyPr vert="horz" lIns="100794" tIns="50397" rIns="100794" bIns="50397"/>
          <a:lstStyle>
            <a:lvl1pPr algn="r" eaLnBrk="1" latinLnBrk="0" hangingPunct="1">
              <a:defRPr kumimoji="0" sz="13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lvl="0"/>
            <a:fld id="{FED58ED1-CE6D-43C0-AE95-11E71FCA5B99}" type="slidenum">
              <a:rPr lang="es-UY" smtClean="0"/>
              <a:t>‹Nº›</a:t>
            </a:fld>
            <a:endParaRPr lang="es-UY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36021" y="503978"/>
            <a:ext cx="9576594" cy="923960"/>
          </a:xfrm>
          <a:prstGeom prst="rect">
            <a:avLst/>
          </a:prstGeom>
        </p:spPr>
        <p:txBody>
          <a:bodyPr vert="horz" lIns="100794" tIns="50397" rIns="100794" bIns="50397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67035" y="1158421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67035" y="1166234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>
    <p:wipe/>
  </p:transition>
  <p:txStyles>
    <p:titleStyle>
      <a:lvl1pPr algn="l" rtl="0" eaLnBrk="1" latinLnBrk="0" hangingPunct="1">
        <a:spcBef>
          <a:spcPct val="0"/>
        </a:spcBef>
        <a:buNone/>
        <a:defRPr kumimoji="0" sz="40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77979" indent="-377979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500" kern="1200">
          <a:solidFill>
            <a:schemeClr val="tx2"/>
          </a:solidFill>
          <a:latin typeface="+mn-lt"/>
          <a:ea typeface="+mn-ea"/>
          <a:cs typeface="+mn-cs"/>
        </a:defRPr>
      </a:lvl1pPr>
      <a:lvl2pPr marL="818954" indent="-314982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3100" kern="1200">
          <a:solidFill>
            <a:schemeClr val="tx2"/>
          </a:solidFill>
          <a:latin typeface="+mn-lt"/>
          <a:ea typeface="+mn-ea"/>
          <a:cs typeface="+mn-cs"/>
        </a:defRPr>
      </a:lvl2pPr>
      <a:lvl3pPr marL="1259929" indent="-251986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3pPr>
      <a:lvl4pPr marL="1763900" indent="-251986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2267872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771844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6pPr>
      <a:lvl7pPr marL="3275815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3779787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8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283758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5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pais.com.uy/economia/rurales/uruguayos-proyecto-ue-lograr-vacuna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 txBox="1">
            <a:spLocks noGrp="1"/>
          </p:cNvSpPr>
          <p:nvPr>
            <p:ph type="subTitle" idx="4294967295"/>
          </p:nvPr>
        </p:nvSpPr>
        <p:spPr>
          <a:xfrm>
            <a:off x="716446" y="3995861"/>
            <a:ext cx="8640713" cy="4932289"/>
          </a:xfrm>
        </p:spPr>
        <p:txBody>
          <a:bodyPr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216000" lvl="0" indent="-216000" algn="ctr">
              <a:buNone/>
            </a:pPr>
            <a:r>
              <a:rPr lang="es-UY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UY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BIOLÓGICO Y PARASITISMO</a:t>
            </a:r>
          </a:p>
          <a:p>
            <a:pPr marL="216000" lvl="0" indent="-216000" algn="ctr">
              <a:buNone/>
            </a:pPr>
            <a:endParaRPr lang="es-UY" dirty="0">
              <a:solidFill>
                <a:srgbClr val="CCCCCC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  <a:p>
            <a:pPr marL="216000" lvl="0" indent="-216000" algn="ctr">
              <a:buNone/>
            </a:pPr>
            <a:endParaRPr lang="es-UY" dirty="0">
              <a:solidFill>
                <a:srgbClr val="CCCCCC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  <a:p>
            <a:pPr marL="216000" lvl="0" indent="-216000" algn="ctr">
              <a:buNone/>
            </a:pPr>
            <a:r>
              <a:rPr lang="es-UY" dirty="0">
                <a:solidFill>
                  <a:srgbClr val="CCCCCC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              </a:t>
            </a:r>
            <a:r>
              <a:rPr lang="es-UY" dirty="0" smtClean="0">
                <a:solidFill>
                  <a:srgbClr val="CCCCCC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                                      </a:t>
            </a:r>
            <a:endParaRPr lang="es-UY" dirty="0">
              <a:solidFill>
                <a:srgbClr val="CCCCCC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82371" y="1763613"/>
            <a:ext cx="8474788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Rectángulo"/>
          <p:cNvSpPr/>
          <p:nvPr/>
        </p:nvSpPr>
        <p:spPr>
          <a:xfrm>
            <a:off x="180753" y="539477"/>
            <a:ext cx="98780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UY" sz="5400" b="1" i="0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Ambientes naturales del Uruguay</a:t>
            </a:r>
            <a:endParaRPr lang="es-UY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896296" y="7190343"/>
            <a:ext cx="6624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dirty="0" smtClean="0">
                <a:effectLst>
                  <a:outerShdw dist="17961" dir="2700000">
                    <a:scrgbClr r="0" g="0" b="0"/>
                  </a:outerShdw>
                </a:effectLst>
              </a:rPr>
              <a:t> Carol Pérez, </a:t>
            </a:r>
            <a:r>
              <a:rPr lang="es-UY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Huilén</a:t>
            </a:r>
            <a:r>
              <a:rPr lang="es-UY" dirty="0" smtClean="0">
                <a:effectLst>
                  <a:outerShdw dist="17961" dir="2700000">
                    <a:scrgbClr r="0" g="0" b="0"/>
                  </a:outerShdw>
                </a:effectLst>
              </a:rPr>
              <a:t> Rodríguez, Guadalupe </a:t>
            </a:r>
            <a:r>
              <a:rPr lang="es-UY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Favreau</a:t>
            </a:r>
            <a:r>
              <a:rPr lang="es-UY" dirty="0" smtClean="0">
                <a:effectLst>
                  <a:outerShdw dist="17961" dir="2700000">
                    <a:scrgbClr r="0" g="0" b="0"/>
                  </a:outerShdw>
                </a:effectLst>
              </a:rPr>
              <a:t>.</a:t>
            </a:r>
            <a:endParaRPr lang="es-UY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791840" y="539477"/>
            <a:ext cx="8607425" cy="1173163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 algn="ctr">
              <a:buNone/>
            </a:pPr>
            <a:r>
              <a:rPr lang="es-UY" b="1" i="0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Características físicas:</a:t>
            </a:r>
          </a:p>
        </p:txBody>
      </p:sp>
      <p:sp>
        <p:nvSpPr>
          <p:cNvPr id="3" name="2 Subtítulo"/>
          <p:cNvSpPr txBox="1">
            <a:spLocks noGrp="1"/>
          </p:cNvSpPr>
          <p:nvPr>
            <p:ph type="subTitle" idx="4294967295"/>
          </p:nvPr>
        </p:nvSpPr>
        <p:spPr>
          <a:xfrm>
            <a:off x="647824" y="1691605"/>
            <a:ext cx="8052445" cy="3600400"/>
          </a:xfrm>
        </p:spPr>
        <p:txBody>
          <a:bodyPr anchor="ctr">
            <a:normAutofit fontScale="92500" lnSpcReduction="10000"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457200" lvl="0" indent="-457200" algn="just">
              <a:buFontTx/>
              <a:buChar char="-"/>
            </a:pPr>
            <a:r>
              <a:rPr lang="es-UY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-Depende </a:t>
            </a:r>
            <a:r>
              <a:rPr lang="es-UY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otro (hospedero u hospedador), en la alimentación y reproducción</a:t>
            </a:r>
            <a:r>
              <a:rPr lang="es-UY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457200" lvl="0" indent="-457200" algn="just">
              <a:buFontTx/>
              <a:buChar char="-"/>
            </a:pPr>
            <a:r>
              <a:rPr lang="es-UY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-Los huevos y las larvas se protegen con cubiertas de proteínas.</a:t>
            </a:r>
            <a:endParaRPr lang="es-UY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16000" lvl="0" indent="-216000" algn="just">
              <a:buNone/>
            </a:pPr>
            <a:r>
              <a:rPr lang="es-UY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-Es </a:t>
            </a:r>
            <a:r>
              <a:rPr lang="es-UY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capaz de dirigir la síntesis de proteínas utilizando la “maquinaria” del hospedero</a:t>
            </a:r>
            <a:r>
              <a:rPr lang="es-UY" dirty="0">
                <a:solidFill>
                  <a:srgbClr val="CCCCCC"/>
                </a:solidFill>
              </a:rPr>
              <a:t>.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667" y="5147989"/>
            <a:ext cx="3691660" cy="2279643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4536256" y="6378577"/>
            <a:ext cx="108012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UY" dirty="0" smtClean="0"/>
              <a:t>HUEVOS</a:t>
            </a:r>
            <a:endParaRPr lang="es-UY" dirty="0"/>
          </a:p>
        </p:txBody>
      </p:sp>
      <p:sp>
        <p:nvSpPr>
          <p:cNvPr id="8" name="7 Flecha doblada"/>
          <p:cNvSpPr/>
          <p:nvPr/>
        </p:nvSpPr>
        <p:spPr>
          <a:xfrm>
            <a:off x="5112320" y="5940077"/>
            <a:ext cx="720080" cy="438500"/>
          </a:xfrm>
          <a:prstGeom prst="ben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935856" y="323453"/>
            <a:ext cx="8607425" cy="1173163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 algn="ctr">
              <a:buNone/>
            </a:pPr>
            <a:r>
              <a:rPr lang="es-UY" b="1" i="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Importancia </a:t>
            </a:r>
            <a:r>
              <a:rPr lang="es-UY" b="1" i="0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ecosistémica</a:t>
            </a:r>
            <a:endParaRPr lang="es-UY" b="1" i="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2 Subtítulo"/>
          <p:cNvSpPr txBox="1">
            <a:spLocks noGrp="1"/>
          </p:cNvSpPr>
          <p:nvPr>
            <p:ph type="subTitle" idx="4294967295"/>
          </p:nvPr>
        </p:nvSpPr>
        <p:spPr>
          <a:xfrm>
            <a:off x="1007864" y="1259557"/>
            <a:ext cx="7776864" cy="4104456"/>
          </a:xfrm>
        </p:spPr>
        <p:txBody>
          <a:bodyPr anchor="ctr">
            <a:normAutofit fontScale="92500"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216000" lvl="0" indent="-216000" algn="ctr">
              <a:buNone/>
            </a:pPr>
            <a:r>
              <a:rPr lang="es-UY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Regulan los tamaños poblacionales de las especies a las que infectan a través de la mortalidad de los individuos.</a:t>
            </a:r>
          </a:p>
          <a:p>
            <a:pPr marL="216000" lvl="0" indent="-216000" algn="ctr">
              <a:buNone/>
            </a:pPr>
            <a:r>
              <a:rPr lang="es-UY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Pueden alterar la morfología de los individuos. Lo que provoca alteraciones en las interacciones con otros organismos, </a:t>
            </a:r>
            <a:r>
              <a:rPr lang="es-UY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esto ocasiona </a:t>
            </a:r>
            <a:r>
              <a:rPr lang="es-UY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cambios en el funcionamiento de los ecosistemas</a:t>
            </a:r>
            <a:r>
              <a:rPr lang="es-UY" dirty="0">
                <a:solidFill>
                  <a:srgbClr val="CCCC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695387" y="5444057"/>
            <a:ext cx="2808312" cy="1981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895" y="5438113"/>
            <a:ext cx="2902843" cy="199299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893787" y="395461"/>
            <a:ext cx="8607425" cy="1171575"/>
          </a:xfrm>
        </p:spPr>
        <p:txBody>
          <a:bodyPr>
            <a:normAutofit fontScale="90000"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 algn="ctr">
              <a:buNone/>
            </a:pPr>
            <a:r>
              <a:rPr lang="es-UY" b="1" i="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Importancia económica para Uruguay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00880" y="2170440"/>
            <a:ext cx="8193240" cy="3949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1083027" y="219751"/>
            <a:ext cx="8607425" cy="1171575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 algn="ctr">
              <a:buNone/>
            </a:pPr>
            <a:r>
              <a:rPr lang="es-UY" b="1" i="0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Hymenolepis</a:t>
            </a:r>
            <a:r>
              <a:rPr lang="es-UY" b="1" i="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UY" b="1" i="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fraterna</a:t>
            </a:r>
            <a:endParaRPr lang="es-UY" b="1" i="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5859">
            <a:off x="92876" y="1930019"/>
            <a:ext cx="2513927" cy="1777706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2301">
            <a:off x="3302060" y="1920189"/>
            <a:ext cx="1950724" cy="1298451"/>
          </a:xfrm>
          <a:prstGeom prst="rect">
            <a:avLst/>
          </a:prstGeom>
        </p:spPr>
      </p:pic>
      <p:sp>
        <p:nvSpPr>
          <p:cNvPr id="26" name="25 Flecha circular"/>
          <p:cNvSpPr/>
          <p:nvPr/>
        </p:nvSpPr>
        <p:spPr>
          <a:xfrm>
            <a:off x="1901711" y="1187549"/>
            <a:ext cx="1872208" cy="1512168"/>
          </a:xfrm>
          <a:prstGeom prst="circular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UY">
              <a:solidFill>
                <a:schemeClr val="tx1"/>
              </a:solidFill>
            </a:endParaRPr>
          </a:p>
        </p:txBody>
      </p:sp>
      <p:sp>
        <p:nvSpPr>
          <p:cNvPr id="27" name="26 Flecha circular"/>
          <p:cNvSpPr/>
          <p:nvPr/>
        </p:nvSpPr>
        <p:spPr>
          <a:xfrm rot="10562244">
            <a:off x="1951722" y="2402464"/>
            <a:ext cx="1872208" cy="1512168"/>
          </a:xfrm>
          <a:prstGeom prst="circular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UY">
              <a:solidFill>
                <a:schemeClr val="tx1"/>
              </a:solidFill>
            </a:endParaRP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021" y="1691604"/>
            <a:ext cx="2045860" cy="2530017"/>
          </a:xfrm>
          <a:prstGeom prst="rect">
            <a:avLst/>
          </a:prstGeom>
        </p:spPr>
      </p:pic>
      <p:pic>
        <p:nvPicPr>
          <p:cNvPr id="29" name="28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296" y="1409067"/>
            <a:ext cx="2841104" cy="2841104"/>
          </a:xfrm>
          <a:prstGeom prst="rect">
            <a:avLst/>
          </a:prstGeom>
        </p:spPr>
      </p:pic>
      <p:pic>
        <p:nvPicPr>
          <p:cNvPr id="30" name="29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387" y="1437183"/>
            <a:ext cx="2812988" cy="2812988"/>
          </a:xfrm>
          <a:prstGeom prst="rect">
            <a:avLst/>
          </a:prstGeom>
        </p:spPr>
      </p:pic>
      <p:sp>
        <p:nvSpPr>
          <p:cNvPr id="32" name="31 Flecha circular"/>
          <p:cNvSpPr/>
          <p:nvPr/>
        </p:nvSpPr>
        <p:spPr>
          <a:xfrm rot="12154960">
            <a:off x="1562852" y="2557583"/>
            <a:ext cx="3741436" cy="3569600"/>
          </a:xfrm>
          <a:prstGeom prst="circular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UY">
              <a:solidFill>
                <a:schemeClr val="tx1"/>
              </a:solidFill>
            </a:endParaRPr>
          </a:p>
        </p:txBody>
      </p:sp>
      <p:pic>
        <p:nvPicPr>
          <p:cNvPr id="34" name="33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192" y="4911065"/>
            <a:ext cx="2220947" cy="1776757"/>
          </a:xfrm>
          <a:prstGeom prst="rect">
            <a:avLst/>
          </a:prstGeom>
        </p:spPr>
      </p:pic>
      <p:pic>
        <p:nvPicPr>
          <p:cNvPr id="36" name="35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354" y="5508029"/>
            <a:ext cx="2837368" cy="139428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575816" y="179437"/>
            <a:ext cx="8607425" cy="1262062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 algn="ctr">
              <a:buNone/>
            </a:pPr>
            <a:r>
              <a:rPr lang="es-UY" b="1" i="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Revisión bibliográfica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197471" y="1331565"/>
            <a:ext cx="9865096" cy="6408712"/>
          </a:xfrm>
        </p:spPr>
        <p:txBody>
          <a:bodyPr>
            <a:noAutofit/>
          </a:bodyPr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None/>
              <a:defRPr lang="es-UY" sz="32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DejaVu Sans" pitchFamily="2"/>
                <a:cs typeface="DejaVu Sans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Char char="●"/>
              <a:defRPr lang="es-UY" sz="32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DejaVu Sans" pitchFamily="2"/>
                <a:cs typeface="DejaVu Sans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E6E6E6"/>
              </a:buClr>
              <a:buSzPct val="75000"/>
              <a:buFont typeface="StarSymbol"/>
              <a:buChar char="–"/>
              <a:defRPr lang="es-UY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DejaVu Sans" pitchFamily="2"/>
                <a:cs typeface="DejaVu Sans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E6E6E6"/>
              </a:buClr>
              <a:buSzPct val="45000"/>
              <a:buFont typeface="StarSymbol"/>
              <a:buChar char="●"/>
              <a:defRPr lang="es-UY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DejaVu Sans" pitchFamily="2"/>
                <a:cs typeface="DejaVu Sans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E6E6E6"/>
              </a:buClr>
              <a:buSzPct val="75000"/>
              <a:buFont typeface="StarSymbol"/>
              <a:buChar char="–"/>
              <a:defRPr lang="es-UY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DejaVu Sans" pitchFamily="2"/>
                <a:cs typeface="DejaVu Sans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es-UY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DejaVu Sans" pitchFamily="2"/>
                <a:cs typeface="DejaVu Sans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es-UY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DejaVu Sans" pitchFamily="2"/>
                <a:cs typeface="DejaVu Sans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es-UY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DejaVu Sans" pitchFamily="2"/>
                <a:cs typeface="DejaVu Sans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es-UY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DejaVu Sans" pitchFamily="2"/>
                <a:cs typeface="DejaVu Sans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es-UY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es-UY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Pablo Antúnez. </a:t>
            </a:r>
            <a:r>
              <a:rPr lang="es-UY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s-UY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2015). El País. Uruguay. </a:t>
            </a:r>
            <a:r>
              <a:rPr lang="es-UY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http://www.elpais.com.uy/economia/rurales/uruguayos-proyecto-ue-lograr-vacuna.html</a:t>
            </a:r>
            <a:endParaRPr lang="es-UY" dirty="0" smtClean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es-UY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M.J</a:t>
            </a:r>
            <a:r>
              <a:rPr lang="es-UY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De </a:t>
            </a:r>
            <a:r>
              <a:rPr lang="es-UY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Leon</a:t>
            </a:r>
            <a:r>
              <a:rPr lang="es-UY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V. </a:t>
            </a:r>
            <a:r>
              <a:rPr lang="es-UY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Gasdia</a:t>
            </a:r>
            <a:r>
              <a:rPr lang="es-UY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(2010). Biodiversidad del Uruguay. Fin de Siglo. 144.</a:t>
            </a:r>
          </a:p>
          <a:p>
            <a:pPr lvl="0"/>
            <a:r>
              <a:rPr lang="es-UY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Santiago Alarcón (2012). Los </a:t>
            </a:r>
            <a:r>
              <a:rPr lang="es-UY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parasitos</a:t>
            </a:r>
            <a:r>
              <a:rPr lang="es-UY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su importancia en el equilibrio de los ecosistemas. Crónica http://www.cronica.com.mx/notas/2012/683945.html</a:t>
            </a:r>
          </a:p>
          <a:p>
            <a:pPr lvl="0"/>
            <a:endParaRPr lang="es-UY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determin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187</Words>
  <Application>Microsoft Office PowerPoint</Application>
  <PresentationFormat>Presentación en pantalla (4:3)</PresentationFormat>
  <Paragraphs>20</Paragraphs>
  <Slides>6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8" baseType="lpstr">
      <vt:lpstr>Predeterminado</vt:lpstr>
      <vt:lpstr>Viajes</vt:lpstr>
      <vt:lpstr>Presentación de PowerPoint</vt:lpstr>
      <vt:lpstr>Características físicas:</vt:lpstr>
      <vt:lpstr>Importancia ecosistémica</vt:lpstr>
      <vt:lpstr>Importancia económica para Uruguay</vt:lpstr>
      <vt:lpstr>Hymenolepis fraterna</vt:lpstr>
      <vt:lpstr>Revisión bibliográfica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Ambientes      naturales    del   Uruguay</dc:title>
  <dc:creator>estudiante</dc:creator>
  <cp:lastModifiedBy>Daniel Miquele</cp:lastModifiedBy>
  <cp:revision>30</cp:revision>
  <dcterms:created xsi:type="dcterms:W3CDTF">2017-06-01T13:56:08Z</dcterms:created>
  <dcterms:modified xsi:type="dcterms:W3CDTF">2017-06-11T18:59:44Z</dcterms:modified>
</cp:coreProperties>
</file>