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58" r:id="rId7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87A4-0500-4819-B7C1-2E01D51B3522}" type="datetimeFigureOut">
              <a:rPr lang="es-UY" smtClean="0"/>
              <a:t>12/6/2017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2F9D-C4C5-49FD-AE3A-6629EA16881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0489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87A4-0500-4819-B7C1-2E01D51B3522}" type="datetimeFigureOut">
              <a:rPr lang="es-UY" smtClean="0"/>
              <a:t>12/6/2017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2F9D-C4C5-49FD-AE3A-6629EA16881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3417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87A4-0500-4819-B7C1-2E01D51B3522}" type="datetimeFigureOut">
              <a:rPr lang="es-UY" smtClean="0"/>
              <a:t>12/6/2017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2F9D-C4C5-49FD-AE3A-6629EA16881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9369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87A4-0500-4819-B7C1-2E01D51B3522}" type="datetimeFigureOut">
              <a:rPr lang="es-UY" smtClean="0"/>
              <a:t>12/6/2017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2F9D-C4C5-49FD-AE3A-6629EA16881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0281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87A4-0500-4819-B7C1-2E01D51B3522}" type="datetimeFigureOut">
              <a:rPr lang="es-UY" smtClean="0"/>
              <a:t>12/6/2017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2F9D-C4C5-49FD-AE3A-6629EA16881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6380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87A4-0500-4819-B7C1-2E01D51B3522}" type="datetimeFigureOut">
              <a:rPr lang="es-UY" smtClean="0"/>
              <a:t>12/6/2017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2F9D-C4C5-49FD-AE3A-6629EA16881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8594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87A4-0500-4819-B7C1-2E01D51B3522}" type="datetimeFigureOut">
              <a:rPr lang="es-UY" smtClean="0"/>
              <a:t>12/6/2017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2F9D-C4C5-49FD-AE3A-6629EA16881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0399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87A4-0500-4819-B7C1-2E01D51B3522}" type="datetimeFigureOut">
              <a:rPr lang="es-UY" smtClean="0"/>
              <a:t>12/6/2017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2F9D-C4C5-49FD-AE3A-6629EA16881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298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87A4-0500-4819-B7C1-2E01D51B3522}" type="datetimeFigureOut">
              <a:rPr lang="es-UY" smtClean="0"/>
              <a:t>12/6/2017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2F9D-C4C5-49FD-AE3A-6629EA16881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4655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87A4-0500-4819-B7C1-2E01D51B3522}" type="datetimeFigureOut">
              <a:rPr lang="es-UY" smtClean="0"/>
              <a:t>12/6/2017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2F9D-C4C5-49FD-AE3A-6629EA16881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1100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87A4-0500-4819-B7C1-2E01D51B3522}" type="datetimeFigureOut">
              <a:rPr lang="es-UY" smtClean="0"/>
              <a:t>12/6/2017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2F9D-C4C5-49FD-AE3A-6629EA16881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1012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F87A4-0500-4819-B7C1-2E01D51B3522}" type="datetimeFigureOut">
              <a:rPr lang="es-UY" smtClean="0"/>
              <a:t>12/6/2017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12F9D-C4C5-49FD-AE3A-6629EA16881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0490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bides.org.uy/publica/dt/DT27.pdf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iversidad.edu.uy/prensa/renderItem/itemId/39774/refererPageId/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67440" y="18854"/>
            <a:ext cx="9144000" cy="2387600"/>
          </a:xfrm>
          <a:effectLst>
            <a:outerShdw blurRad="50800" dist="50800" dir="5400000" algn="ctr" rotWithShape="0">
              <a:schemeClr val="accent2">
                <a:lumMod val="50000"/>
                <a:alpha val="95000"/>
              </a:schemeClr>
            </a:outerShdw>
          </a:effectLst>
        </p:spPr>
        <p:txBody>
          <a:bodyPr/>
          <a:lstStyle/>
          <a:p>
            <a:r>
              <a:rPr lang="es-UY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PALMARES</a:t>
            </a:r>
            <a:endParaRPr lang="es-UY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5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12259"/>
            <a:ext cx="10515600" cy="1325563"/>
          </a:xfrm>
        </p:spPr>
        <p:txBody>
          <a:bodyPr/>
          <a:lstStyle/>
          <a:p>
            <a:r>
              <a:rPr lang="es-UY" dirty="0" smtClean="0"/>
              <a:t>Características Principales Físicas 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64065"/>
            <a:ext cx="10515600" cy="4351338"/>
          </a:xfrm>
          <a:noFill/>
          <a:effectLst>
            <a:innerShdw blurRad="63500" dist="12700" dir="16200000">
              <a:prstClr val="black">
                <a:alpha val="0"/>
              </a:prstClr>
            </a:innerShdw>
            <a:softEdge rad="0"/>
          </a:effectLst>
          <a:scene3d>
            <a:camera prst="orthographicFront"/>
            <a:lightRig rig="sunrise" dir="t"/>
          </a:scene3d>
          <a:sp3d extrusionH="76200" contourW="12700" prstMaterial="flat">
            <a:bevelT w="139700" h="139700" prst="divot"/>
            <a:bevelB w="101600" prst="riblet"/>
            <a:extrusionClr>
              <a:schemeClr val="tx2">
                <a:lumMod val="60000"/>
                <a:lumOff val="40000"/>
              </a:schemeClr>
            </a:extrusionClr>
            <a:contourClr>
              <a:schemeClr val="accent2">
                <a:lumMod val="75000"/>
              </a:schemeClr>
            </a:contourClr>
          </a:sp3d>
        </p:spPr>
        <p:txBody>
          <a:bodyPr>
            <a:normAutofit/>
          </a:bodyPr>
          <a:lstStyle/>
          <a:p>
            <a:pPr algn="ctr"/>
            <a:r>
              <a:rPr lang="es-UY" sz="3200" b="1" dirty="0" smtClean="0">
                <a:solidFill>
                  <a:schemeClr val="accent5">
                    <a:lumMod val="50000"/>
                  </a:schemeClr>
                </a:solidFill>
              </a:rPr>
              <a:t>Los palmares se ubican en el Depto. de Treinta y Tres, Rocha y Paysandú</a:t>
            </a:r>
          </a:p>
          <a:p>
            <a:pPr algn="ctr"/>
            <a:r>
              <a:rPr lang="es-UY" sz="3200" b="1" dirty="0" smtClean="0">
                <a:solidFill>
                  <a:schemeClr val="accent5">
                    <a:lumMod val="50000"/>
                  </a:schemeClr>
                </a:solidFill>
              </a:rPr>
              <a:t>Los atraviesan muchos arroyos (buena hidrografía)</a:t>
            </a:r>
          </a:p>
          <a:p>
            <a:pPr algn="ctr"/>
            <a:r>
              <a:rPr lang="es-UY" sz="3200" b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s-UY" sz="3200" b="1" dirty="0" smtClean="0">
                <a:solidFill>
                  <a:schemeClr val="accent5">
                    <a:lumMod val="50000"/>
                  </a:schemeClr>
                </a:solidFill>
              </a:rPr>
              <a:t>Se </a:t>
            </a:r>
            <a:r>
              <a:rPr lang="es-UY" sz="3200" b="1" dirty="0">
                <a:solidFill>
                  <a:schemeClr val="accent5">
                    <a:lumMod val="50000"/>
                  </a:schemeClr>
                </a:solidFill>
              </a:rPr>
              <a:t>desarrollan sobre suelos mejor drenados y arenosos</a:t>
            </a:r>
            <a:r>
              <a:rPr lang="es-UY" sz="32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s-UY" sz="3200" b="1" dirty="0" smtClean="0">
                <a:solidFill>
                  <a:schemeClr val="accent5">
                    <a:lumMod val="50000"/>
                  </a:schemeClr>
                </a:solidFill>
              </a:rPr>
              <a:t>Hay muy poca contaminación</a:t>
            </a:r>
          </a:p>
          <a:p>
            <a:pPr algn="ctr"/>
            <a:r>
              <a:rPr lang="es-UY" sz="3200" b="1" dirty="0" smtClean="0">
                <a:solidFill>
                  <a:schemeClr val="accent5">
                    <a:lumMod val="50000"/>
                  </a:schemeClr>
                </a:solidFill>
              </a:rPr>
              <a:t>No hay infraestructura cercana</a:t>
            </a:r>
            <a:r>
              <a:rPr lang="es-UY" sz="3600" dirty="0"/>
              <a:t> </a:t>
            </a:r>
            <a:endParaRPr lang="es-UY" sz="3600" dirty="0" smtClean="0"/>
          </a:p>
        </p:txBody>
      </p:sp>
    </p:spTree>
    <p:extLst>
      <p:ext uri="{BB962C8B-B14F-4D97-AF65-F5344CB8AC3E}">
        <p14:creationId xmlns:p14="http://schemas.microsoft.com/office/powerpoint/2010/main" val="229694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 smtClean="0"/>
              <a:t>Características Bióticas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effectLst>
            <a:outerShdw blurRad="50800" dist="50800" dir="5400000" algn="ctr" rotWithShape="0">
              <a:srgbClr val="000000">
                <a:alpha val="99000"/>
              </a:srgbClr>
            </a:outerShdw>
            <a:reflection stA="99000" endPos="65000" dist="50800" dir="5400000" sy="-100000" algn="bl" rotWithShape="0"/>
          </a:effectLst>
        </p:spPr>
        <p:txBody>
          <a:bodyPr/>
          <a:lstStyle/>
          <a:p>
            <a:pPr marL="0" indent="0" algn="ctr">
              <a:buNone/>
            </a:pPr>
            <a:r>
              <a:rPr lang="es-UY" dirty="0" smtClean="0">
                <a:solidFill>
                  <a:srgbClr val="FFC000"/>
                </a:solidFill>
              </a:rPr>
              <a:t>Flora:</a:t>
            </a:r>
          </a:p>
          <a:p>
            <a:pPr marL="0" indent="0">
              <a:buNone/>
            </a:pPr>
            <a:r>
              <a:rPr lang="es-UY" dirty="0" smtClean="0">
                <a:solidFill>
                  <a:srgbClr val="FFC000"/>
                </a:solidFill>
              </a:rPr>
              <a:t>Predominan </a:t>
            </a:r>
            <a:r>
              <a:rPr lang="es-UY" dirty="0" smtClean="0">
                <a:solidFill>
                  <a:srgbClr val="FFC000"/>
                </a:solidFill>
              </a:rPr>
              <a:t>los </a:t>
            </a:r>
            <a:r>
              <a:rPr lang="es-UY" dirty="0" smtClean="0">
                <a:solidFill>
                  <a:srgbClr val="FFC000"/>
                </a:solidFill>
              </a:rPr>
              <a:t>palmeras (principalmente </a:t>
            </a:r>
            <a:r>
              <a:rPr lang="es-UY" dirty="0" err="1" smtClean="0">
                <a:solidFill>
                  <a:srgbClr val="FFC000"/>
                </a:solidFill>
              </a:rPr>
              <a:t>butiá</a:t>
            </a:r>
            <a:r>
              <a:rPr lang="es-UY" dirty="0" smtClean="0">
                <a:solidFill>
                  <a:srgbClr val="FFC000"/>
                </a:solidFill>
              </a:rPr>
              <a:t>) , gramilla.</a:t>
            </a:r>
          </a:p>
          <a:p>
            <a:pPr marL="0" indent="0" algn="ctr">
              <a:buNone/>
            </a:pPr>
            <a:r>
              <a:rPr lang="es-UY" dirty="0" smtClean="0">
                <a:solidFill>
                  <a:srgbClr val="FFC000"/>
                </a:solidFill>
              </a:rPr>
              <a:t>Fauna:</a:t>
            </a:r>
          </a:p>
          <a:p>
            <a:pPr marL="0" indent="0">
              <a:buNone/>
            </a:pPr>
            <a:r>
              <a:rPr lang="es-UY" dirty="0" smtClean="0">
                <a:solidFill>
                  <a:srgbClr val="FFC000"/>
                </a:solidFill>
              </a:rPr>
              <a:t>Predominan los mamíferos pequeños-medianos , también se pueden encontrar reptiles, las aves y de forma invasora el ganado vacuno </a:t>
            </a:r>
          </a:p>
          <a:p>
            <a:pPr marL="0" indent="0">
              <a:buNone/>
            </a:pPr>
            <a:endParaRPr lang="es-UY" dirty="0" smtClean="0">
              <a:solidFill>
                <a:srgbClr val="FFC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22557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1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Importancia de los Palmares 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noFill/>
          <a:ln>
            <a:solidFill>
              <a:srgbClr val="00B0F0">
                <a:alpha val="99000"/>
              </a:srgbClr>
            </a:solidFill>
          </a:ln>
          <a:effectLst>
            <a:outerShdw blurRad="50800" dist="50800" dir="5400000" algn="ctr" rotWithShape="0">
              <a:schemeClr val="accent1">
                <a:lumMod val="75000"/>
                <a:alpha val="99000"/>
              </a:scheme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UY" sz="3600" dirty="0" smtClean="0"/>
              <a:t>Este ambiente natural es importante debido a que reúne una serie de características únicas, lo que lo convierte en un ecosistema único en el Uruguay. </a:t>
            </a:r>
          </a:p>
          <a:p>
            <a:pPr marL="0" indent="0" algn="ctr">
              <a:buNone/>
            </a:pPr>
            <a:endParaRPr lang="es-UY" sz="3600" dirty="0" smtClean="0"/>
          </a:p>
          <a:p>
            <a:pPr marL="0" indent="0">
              <a:buNone/>
            </a:pPr>
            <a:r>
              <a:rPr lang="es-UY" sz="3600" dirty="0" smtClean="0"/>
              <a:t>Importancia económica: En esta zona se llevan a cabo importantes actividades agrícolas como el cultivo de arroz.</a:t>
            </a:r>
          </a:p>
          <a:p>
            <a:pPr marL="0" indent="0">
              <a:buNone/>
            </a:pPr>
            <a:r>
              <a:rPr lang="es-UY" sz="3600" dirty="0" smtClean="0"/>
              <a:t> </a:t>
            </a:r>
            <a:endParaRPr lang="es-UY" sz="3600" dirty="0"/>
          </a:p>
        </p:txBody>
      </p:sp>
    </p:spTree>
    <p:extLst>
      <p:ext uri="{BB962C8B-B14F-4D97-AF65-F5344CB8AC3E}">
        <p14:creationId xmlns:p14="http://schemas.microsoft.com/office/powerpoint/2010/main" val="23022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15" y="1374905"/>
            <a:ext cx="2171888" cy="16155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97" y="3985308"/>
            <a:ext cx="2613887" cy="195088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14" y="1072920"/>
            <a:ext cx="1646063" cy="14174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0" y="2091752"/>
            <a:ext cx="2004234" cy="12574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935" y="882404"/>
            <a:ext cx="1836579" cy="17984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33" y="3636792"/>
            <a:ext cx="1295512" cy="11126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52" y="5591526"/>
            <a:ext cx="2636748" cy="1143099"/>
          </a:xfrm>
          <a:prstGeom prst="rect">
            <a:avLst/>
          </a:prstGeom>
        </p:spPr>
      </p:pic>
      <p:cxnSp>
        <p:nvCxnSpPr>
          <p:cNvPr id="14" name="Conector recto de flecha 13"/>
          <p:cNvCxnSpPr/>
          <p:nvPr/>
        </p:nvCxnSpPr>
        <p:spPr>
          <a:xfrm>
            <a:off x="5741577" y="1072920"/>
            <a:ext cx="0" cy="115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2274277" y="3415323"/>
            <a:ext cx="242277" cy="4376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2695156" y="3118338"/>
            <a:ext cx="7488290" cy="1074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>
            <a:off x="3798277" y="2604194"/>
            <a:ext cx="695569" cy="1248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4337538" y="2737516"/>
            <a:ext cx="2804397" cy="12477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5184947" y="2720456"/>
            <a:ext cx="1779992" cy="30321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H="1">
            <a:off x="7927570" y="2604194"/>
            <a:ext cx="73214" cy="31273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H="1">
            <a:off x="8273595" y="3061702"/>
            <a:ext cx="1909853" cy="26697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H="1">
            <a:off x="8996747" y="4630558"/>
            <a:ext cx="1401521" cy="11220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0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Fuentes</a:t>
            </a:r>
          </a:p>
          <a:p>
            <a:r>
              <a:rPr lang="es-UY" sz="2000" dirty="0"/>
              <a:t>Fernando Báez y Martín </a:t>
            </a:r>
            <a:r>
              <a:rPr lang="es-UY" sz="2000" dirty="0" err="1"/>
              <a:t>Jaurena</a:t>
            </a:r>
            <a:r>
              <a:rPr lang="es-UY" sz="2000" dirty="0"/>
              <a:t>  - 2000 -REGENERACIÓN DEL PALMAR DE BUTIÁ (BUTIA CAPITATA) EN CONDICIONES DE PASTOREO - </a:t>
            </a:r>
            <a:r>
              <a:rPr lang="es-UY" sz="2000" dirty="0">
                <a:hlinkClick r:id="rId3"/>
              </a:rPr>
              <a:t>http://</a:t>
            </a:r>
            <a:r>
              <a:rPr lang="es-UY" sz="2000" dirty="0" smtClean="0">
                <a:hlinkClick r:id="rId3"/>
              </a:rPr>
              <a:t>www.probides.org.uy/publica/dt/DT27.pdf</a:t>
            </a:r>
            <a:r>
              <a:rPr lang="es-UY" sz="2000" dirty="0" smtClean="0"/>
              <a:t>.</a:t>
            </a:r>
          </a:p>
          <a:p>
            <a:r>
              <a:rPr lang="es-UY" sz="2000" dirty="0"/>
              <a:t>Universidad de la república Uruguay- 2016 - El palmar de </a:t>
            </a:r>
            <a:r>
              <a:rPr lang="es-UY" sz="2000" dirty="0" err="1"/>
              <a:t>butiá</a:t>
            </a:r>
            <a:r>
              <a:rPr lang="es-UY" sz="2000" dirty="0"/>
              <a:t>: alternativas y desafíos - </a:t>
            </a:r>
            <a:r>
              <a:rPr lang="es-UY" sz="2000" dirty="0">
                <a:hlinkClick r:id="rId4"/>
              </a:rPr>
              <a:t>http://</a:t>
            </a:r>
            <a:r>
              <a:rPr lang="es-UY" sz="2000" dirty="0" smtClean="0">
                <a:hlinkClick r:id="rId4"/>
              </a:rPr>
              <a:t>www.universidad.edu.uy/prensa/renderItem/itemId/39774/refererPageId/12</a:t>
            </a:r>
            <a:r>
              <a:rPr lang="es-UY" sz="2000" dirty="0" smtClean="0"/>
              <a:t>.</a:t>
            </a:r>
          </a:p>
          <a:p>
            <a:r>
              <a:rPr lang="es-UY" sz="2000" dirty="0"/>
              <a:t>Andrés </a:t>
            </a:r>
            <a:r>
              <a:rPr lang="es-UY" sz="2000" dirty="0" err="1"/>
              <a:t>Barilani</a:t>
            </a:r>
            <a:r>
              <a:rPr lang="es-UY" sz="2000" dirty="0"/>
              <a:t> Aldecoa- 2002 – Caracterización de los palmares de </a:t>
            </a:r>
            <a:r>
              <a:rPr lang="es-UY" sz="2000" dirty="0" err="1"/>
              <a:t>butia</a:t>
            </a:r>
            <a:r>
              <a:rPr lang="es-UY" sz="2000" dirty="0"/>
              <a:t> </a:t>
            </a:r>
            <a:r>
              <a:rPr lang="es-UY" sz="2000" dirty="0" err="1"/>
              <a:t>capitata</a:t>
            </a:r>
            <a:r>
              <a:rPr lang="es-UY" sz="2000" dirty="0"/>
              <a:t>. De Castillos y San Luis(Rocha).Incidencia de los coleópteros consumidores de semillas. </a:t>
            </a:r>
            <a:r>
              <a:rPr lang="es-UY" sz="2000" u="sng" dirty="0">
                <a:solidFill>
                  <a:schemeClr val="accent1">
                    <a:lumMod val="75000"/>
                  </a:schemeClr>
                </a:solidFill>
              </a:rPr>
              <a:t>http://</a:t>
            </a:r>
            <a:r>
              <a:rPr lang="es-UY" sz="2000" u="sng" dirty="0" smtClean="0">
                <a:solidFill>
                  <a:schemeClr val="accent1">
                    <a:lumMod val="75000"/>
                  </a:schemeClr>
                </a:solidFill>
              </a:rPr>
              <a:t>biblioteca.fagro.edu.uy/iah/textostesis/2002/3071bar.pdf</a:t>
            </a:r>
            <a:r>
              <a:rPr lang="es-UY" sz="2000" dirty="0" smtClean="0"/>
              <a:t>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215496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193</Words>
  <Application>Microsoft Office PowerPoint</Application>
  <PresentationFormat>Panorámica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Tema de Office</vt:lpstr>
      <vt:lpstr>PALMARES</vt:lpstr>
      <vt:lpstr>Características Principales Físicas </vt:lpstr>
      <vt:lpstr>Características Bióticas</vt:lpstr>
      <vt:lpstr>Importancia de los Palmares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PALMARES</dc:title>
  <dc:creator>Aleekei .</dc:creator>
  <cp:lastModifiedBy>Aleekei .</cp:lastModifiedBy>
  <cp:revision>17</cp:revision>
  <dcterms:created xsi:type="dcterms:W3CDTF">2017-05-30T20:09:44Z</dcterms:created>
  <dcterms:modified xsi:type="dcterms:W3CDTF">2017-06-12T13:57:23Z</dcterms:modified>
</cp:coreProperties>
</file>