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9" r:id="rId4"/>
    <p:sldId id="258"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2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6/1/2017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‹Nº›</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6/1/2017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ciforestal.com.uy/uruguay/9207-los-humedales-en-uruguay" TargetMode="External"/><Relationship Id="rId2" Type="http://schemas.openxmlformats.org/officeDocument/2006/relationships/hyperlink" Target="http://ponce.inter.edu/acad/cursos/ciencia/pages/humedales.htm" TargetMode="External"/><Relationship Id="rId1" Type="http://schemas.openxmlformats.org/officeDocument/2006/relationships/slideLayout" Target="../slideLayouts/slideLayout2.xml"/><Relationship Id="rId5" Type="http://schemas.openxmlformats.org/officeDocument/2006/relationships/hyperlink" Target="http://www.creho.org/definicion-de-humedal/tipos-de-humedales/" TargetMode="External"/><Relationship Id="rId4" Type="http://schemas.openxmlformats.org/officeDocument/2006/relationships/hyperlink" Target="http://www.creho.org/definicion-de-humed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35738" y="0"/>
            <a:ext cx="9966960" cy="1378294"/>
          </a:xfrm>
        </p:spPr>
        <p:txBody>
          <a:bodyPr/>
          <a:lstStyle/>
          <a:p>
            <a:r>
              <a:rPr lang="es-ES" u="sng" dirty="0" smtClean="0">
                <a:effectLst>
                  <a:outerShdw blurRad="38100" dist="38100" dir="2700000" algn="tl">
                    <a:srgbClr val="000000">
                      <a:alpha val="43137"/>
                    </a:srgbClr>
                  </a:outerShdw>
                </a:effectLst>
              </a:rPr>
              <a:t>Humedales</a:t>
            </a:r>
            <a:endParaRPr lang="es-ES" u="sng"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492" y="1470809"/>
            <a:ext cx="9372600" cy="3762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CuadroTexto"/>
          <p:cNvSpPr txBox="1"/>
          <p:nvPr/>
        </p:nvSpPr>
        <p:spPr>
          <a:xfrm>
            <a:off x="434805" y="5426575"/>
            <a:ext cx="2707640" cy="1200329"/>
          </a:xfrm>
          <a:prstGeom prst="rect">
            <a:avLst/>
          </a:prstGeom>
          <a:noFill/>
          <a:ln>
            <a:solidFill>
              <a:schemeClr val="bg1">
                <a:alpha val="58000"/>
              </a:schemeClr>
            </a:solidFill>
          </a:ln>
        </p:spPr>
        <p:txBody>
          <a:bodyPr wrap="square" rtlCol="0">
            <a:spAutoFit/>
          </a:bodyPr>
          <a:lstStyle/>
          <a:p>
            <a:r>
              <a:rPr lang="es-UY" dirty="0" smtClean="0">
                <a:solidFill>
                  <a:schemeClr val="bg1"/>
                </a:solidFill>
              </a:rPr>
              <a:t>-Lucas Ortiz</a:t>
            </a:r>
          </a:p>
          <a:p>
            <a:r>
              <a:rPr lang="es-UY" dirty="0" smtClean="0">
                <a:solidFill>
                  <a:schemeClr val="bg1"/>
                </a:solidFill>
              </a:rPr>
              <a:t>-Julieta Guerendiain</a:t>
            </a:r>
          </a:p>
          <a:p>
            <a:r>
              <a:rPr lang="es-UY" dirty="0" smtClean="0">
                <a:solidFill>
                  <a:schemeClr val="bg1"/>
                </a:solidFill>
              </a:rPr>
              <a:t>-Lucia Forteza </a:t>
            </a:r>
          </a:p>
          <a:p>
            <a:r>
              <a:rPr lang="es-UY" dirty="0" smtClean="0">
                <a:solidFill>
                  <a:schemeClr val="bg1"/>
                </a:solidFill>
              </a:rPr>
              <a:t>-Florencia Fernandez </a:t>
            </a:r>
            <a:endParaRPr lang="es-UY" dirty="0">
              <a:solidFill>
                <a:schemeClr val="bg1"/>
              </a:solidFill>
            </a:endParaRPr>
          </a:p>
        </p:txBody>
      </p:sp>
      <p:sp>
        <p:nvSpPr>
          <p:cNvPr id="6" name="5 CuadroTexto"/>
          <p:cNvSpPr txBox="1"/>
          <p:nvPr/>
        </p:nvSpPr>
        <p:spPr>
          <a:xfrm>
            <a:off x="10638092" y="6026739"/>
            <a:ext cx="1210471" cy="584775"/>
          </a:xfrm>
          <a:prstGeom prst="rect">
            <a:avLst/>
          </a:prstGeom>
          <a:noFill/>
          <a:ln>
            <a:solidFill>
              <a:schemeClr val="bg1"/>
            </a:solidFill>
          </a:ln>
        </p:spPr>
        <p:txBody>
          <a:bodyPr wrap="square" rtlCol="0">
            <a:spAutoFit/>
          </a:bodyPr>
          <a:lstStyle/>
          <a:p>
            <a:r>
              <a:rPr lang="es-UY" sz="3200" dirty="0" smtClean="0">
                <a:solidFill>
                  <a:schemeClr val="bg1"/>
                </a:solidFill>
              </a:rPr>
              <a:t>2DB4</a:t>
            </a:r>
            <a:endParaRPr lang="es-UY" sz="3200" dirty="0">
              <a:solidFill>
                <a:schemeClr val="bg1"/>
              </a:solidFill>
            </a:endParaRPr>
          </a:p>
        </p:txBody>
      </p:sp>
    </p:spTree>
    <p:extLst>
      <p:ext uri="{BB962C8B-B14F-4D97-AF65-F5344CB8AC3E}">
        <p14:creationId xmlns:p14="http://schemas.microsoft.com/office/powerpoint/2010/main" val="2571907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u="sng" dirty="0" smtClean="0">
                <a:effectLst>
                  <a:outerShdw blurRad="38100" dist="38100" dir="2700000" algn="tl">
                    <a:srgbClr val="000000">
                      <a:alpha val="43137"/>
                    </a:srgbClr>
                  </a:outerShdw>
                </a:effectLst>
              </a:rPr>
              <a:t>Definición:</a:t>
            </a:r>
            <a:endParaRPr lang="es-ES" b="1" u="sng"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143001" y="2057400"/>
            <a:ext cx="3857367" cy="3989173"/>
          </a:xfrm>
          <a:ln>
            <a:solidFill>
              <a:schemeClr val="accent1">
                <a:alpha val="28000"/>
              </a:schemeClr>
            </a:solidFill>
          </a:ln>
        </p:spPr>
        <p:txBody>
          <a:bodyPr/>
          <a:lstStyle/>
          <a:p>
            <a:r>
              <a:rPr lang="es-ES" dirty="0"/>
              <a:t>L</a:t>
            </a:r>
            <a:r>
              <a:rPr lang="es-ES" dirty="0" smtClean="0"/>
              <a:t>os </a:t>
            </a:r>
            <a:r>
              <a:rPr lang="es-ES" dirty="0"/>
              <a:t>humedales son áreas de transición entre sistemas acuáticos y terrestres frecuentemente inundadas o saturadas de aguas superficiales o subterráneas, durante un periodo de tiempo suficiente como para que crezca un tipo de vegetación especialmente adaptada a vivir en estas condiciones (vegetación hidrofítica).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473" y="3144038"/>
            <a:ext cx="3870047" cy="290253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616" y="609600"/>
            <a:ext cx="3873483" cy="2905900"/>
          </a:xfrm>
          <a:prstGeom prst="rect">
            <a:avLst/>
          </a:prstGeom>
        </p:spPr>
      </p:pic>
    </p:spTree>
    <p:extLst>
      <p:ext uri="{BB962C8B-B14F-4D97-AF65-F5344CB8AC3E}">
        <p14:creationId xmlns:p14="http://schemas.microsoft.com/office/powerpoint/2010/main" val="3305498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effectLst>
                  <a:outerShdw blurRad="38100" dist="38100" dir="2700000" algn="tl">
                    <a:srgbClr val="000000">
                      <a:alpha val="43137"/>
                    </a:srgbClr>
                  </a:outerShdw>
                </a:effectLst>
              </a:rPr>
              <a:t>Características físicas:</a:t>
            </a:r>
            <a:endParaRPr lang="es-ES"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143001" y="2057400"/>
            <a:ext cx="6188676" cy="4038600"/>
          </a:xfrm>
        </p:spPr>
        <p:txBody>
          <a:bodyPr>
            <a:normAutofit fontScale="77500" lnSpcReduction="20000"/>
          </a:bodyPr>
          <a:lstStyle/>
          <a:p>
            <a:r>
              <a:rPr lang="es-ES" dirty="0"/>
              <a:t>El suelo o sustrato debe ser fundamentalmente hidromórfico, no drenado; es decir saturado de agua de manera temporal o </a:t>
            </a:r>
            <a:r>
              <a:rPr lang="es-ES" dirty="0" smtClean="0"/>
              <a:t>permanente.</a:t>
            </a:r>
            <a:endParaRPr lang="es-ES" dirty="0"/>
          </a:p>
          <a:p>
            <a:r>
              <a:rPr lang="es-ES" dirty="0"/>
              <a:t>Debe presentar una lámina o capa de agua poco profunda o agua subterránea próxima a la superficie del terreno, ya sea permanente o temporal.</a:t>
            </a:r>
          </a:p>
          <a:p>
            <a:r>
              <a:rPr lang="es-ES" dirty="0"/>
              <a:t>Al menos periódicamente, el terreno debe mantener predominantemente una vegetación acuática o hidrófita.</a:t>
            </a:r>
          </a:p>
          <a:p>
            <a:r>
              <a:rPr lang="es-ES" dirty="0"/>
              <a:t>La presencia de vegetación y/o organismos únicos adaptados a las condiciones húmedas.</a:t>
            </a:r>
          </a:p>
          <a:p>
            <a:r>
              <a:rPr lang="es-ES" dirty="0"/>
              <a:t>Zonas de transición entre la tierra y los sistemas acuáticos, el agua constantemente interactúa con la tierra y de esa manera controla el ambiente, así como la vida vegetal y animal asociada.</a:t>
            </a:r>
          </a:p>
          <a:p>
            <a:r>
              <a:rPr lang="es-ES" dirty="0"/>
              <a:t>Los humedales tienen límites pocos definidos; son espacios de transición, de escasa profundidad y de naturaleza cambiante en tiempo y espacio.</a:t>
            </a:r>
          </a:p>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1677" y="2057400"/>
            <a:ext cx="4346068" cy="2122104"/>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077" y="4179504"/>
            <a:ext cx="3125268" cy="2343951"/>
          </a:xfrm>
          <a:prstGeom prst="rect">
            <a:avLst/>
          </a:prstGeom>
        </p:spPr>
      </p:pic>
    </p:spTree>
    <p:extLst>
      <p:ext uri="{BB962C8B-B14F-4D97-AF65-F5344CB8AC3E}">
        <p14:creationId xmlns:p14="http://schemas.microsoft.com/office/powerpoint/2010/main" val="2515498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u="sng" dirty="0" smtClean="0">
                <a:effectLst>
                  <a:outerShdw blurRad="38100" dist="38100" dir="2700000" algn="tl">
                    <a:srgbClr val="000000">
                      <a:alpha val="43137"/>
                    </a:srgbClr>
                  </a:outerShdw>
                </a:effectLst>
              </a:rPr>
              <a:t>Importancia de los humedales como ecosistemas:</a:t>
            </a:r>
            <a:endParaRPr lang="es-ES" b="1" u="sng"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250092" y="1965960"/>
            <a:ext cx="9872871" cy="4038600"/>
          </a:xfrm>
        </p:spPr>
        <p:txBody>
          <a:bodyPr>
            <a:normAutofit/>
          </a:bodyPr>
          <a:lstStyle/>
          <a:p>
            <a:pPr marL="45720" indent="0">
              <a:buNone/>
            </a:pPr>
            <a:r>
              <a:rPr lang="es-ES" b="1" dirty="0"/>
              <a:t>En ese sentido hay que decir que los </a:t>
            </a:r>
            <a:r>
              <a:rPr lang="es-ES" b="1" dirty="0" smtClean="0"/>
              <a:t>humedales </a:t>
            </a:r>
            <a:r>
              <a:rPr lang="es-ES" b="1" dirty="0"/>
              <a:t>y tierras húmedas cumplen numerosas funciones claves:</a:t>
            </a:r>
          </a:p>
          <a:p>
            <a:r>
              <a:rPr lang="es-ES" b="1" dirty="0"/>
              <a:t>1) Regulan el flujo hídrico en los ríos, reduciendo inundaciones y amortiguando sequías.</a:t>
            </a:r>
          </a:p>
          <a:p>
            <a:r>
              <a:rPr lang="es-ES" b="1" dirty="0"/>
              <a:t>2) Almacenan agua.</a:t>
            </a:r>
          </a:p>
          <a:p>
            <a:r>
              <a:rPr lang="es-ES" b="1" dirty="0"/>
              <a:t>3) </a:t>
            </a:r>
            <a:r>
              <a:rPr lang="es-ES" b="1" dirty="0" smtClean="0"/>
              <a:t>Reducen el impacto de sequias (además de las consecuencias del calentamiento global)</a:t>
            </a:r>
            <a:endParaRPr lang="es-ES" b="1" dirty="0"/>
          </a:p>
          <a:p>
            <a:r>
              <a:rPr lang="es-ES" b="1" dirty="0"/>
              <a:t>4) Purifican el agua, en particular de la presencia de agroquímicos.</a:t>
            </a:r>
          </a:p>
          <a:p>
            <a:r>
              <a:rPr lang="es-ES" b="1" dirty="0"/>
              <a:t>5) Son criaderos naturales de peces y lugares insustituibles para la vida de la diversidad biológica local.</a:t>
            </a:r>
          </a:p>
          <a:p>
            <a:endParaRPr lang="es-ES" dirty="0"/>
          </a:p>
        </p:txBody>
      </p:sp>
    </p:spTree>
    <p:extLst>
      <p:ext uri="{BB962C8B-B14F-4D97-AF65-F5344CB8AC3E}">
        <p14:creationId xmlns:p14="http://schemas.microsoft.com/office/powerpoint/2010/main" val="2052366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u="sng" dirty="0" smtClean="0">
                <a:effectLst>
                  <a:outerShdw blurRad="38100" dist="38100" dir="2700000" algn="tl">
                    <a:srgbClr val="000000">
                      <a:alpha val="43137"/>
                    </a:srgbClr>
                  </a:outerShdw>
                </a:effectLst>
              </a:rPr>
              <a:t>Comunidades biológicas presentes:</a:t>
            </a:r>
            <a:endParaRPr lang="es-ES" u="sng"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143000" y="2057400"/>
            <a:ext cx="5150708" cy="4038600"/>
          </a:xfrm>
        </p:spPr>
        <p:txBody>
          <a:bodyPr>
            <a:normAutofit fontScale="92500"/>
          </a:bodyPr>
          <a:lstStyle/>
          <a:p>
            <a:r>
              <a:rPr lang="es-ES" dirty="0"/>
              <a:t>La vegetación típicas de los humedales son plantas hidrofíticas, las cuales poseen unas adaptaciones morfológicas o fisiológicas que les permiten crecer y sobrevivir en agua o en suelos que periódicamente se encuentran en condiciones anaeróbicas. Muchas de ellas tienen una estrategias reproductivas únicas que les permiten desarrollarse exitosamente en este ambiente. Algunas cuentan con células especializadas en las raíces las cuales le permiten bloquear la entrada de sales, otras son capaces de secretar las sales incorporadas a través de glándulas secretoras en la base de las hojas</a:t>
            </a:r>
          </a:p>
        </p:txBody>
      </p:sp>
      <p:sp>
        <p:nvSpPr>
          <p:cNvPr id="4" name="Rectángulo 3"/>
          <p:cNvSpPr/>
          <p:nvPr/>
        </p:nvSpPr>
        <p:spPr>
          <a:xfrm>
            <a:off x="6063578" y="4597537"/>
            <a:ext cx="6096000" cy="2431435"/>
          </a:xfrm>
          <a:prstGeom prst="rect">
            <a:avLst/>
          </a:prstGeom>
        </p:spPr>
        <p:txBody>
          <a:bodyPr>
            <a:spAutoFit/>
          </a:bodyPr>
          <a:lstStyle/>
          <a:p>
            <a:pPr algn="ctr"/>
            <a:r>
              <a:rPr lang="es-ES" sz="1600" dirty="0">
                <a:solidFill>
                  <a:schemeClr val="accent1"/>
                </a:solidFill>
              </a:rPr>
              <a:t>Mangle rojo</a:t>
            </a:r>
          </a:p>
          <a:p>
            <a:pPr algn="ctr"/>
            <a:r>
              <a:rPr lang="es-ES" sz="1600" dirty="0">
                <a:solidFill>
                  <a:schemeClr val="accent1"/>
                </a:solidFill>
              </a:rPr>
              <a:t>(</a:t>
            </a:r>
            <a:r>
              <a:rPr lang="es-ES" sz="1600" dirty="0" err="1">
                <a:solidFill>
                  <a:schemeClr val="accent1"/>
                </a:solidFill>
              </a:rPr>
              <a:t>Rhyzophora</a:t>
            </a:r>
            <a:r>
              <a:rPr lang="es-ES" sz="1600" dirty="0">
                <a:solidFill>
                  <a:schemeClr val="accent1"/>
                </a:solidFill>
              </a:rPr>
              <a:t> mangle</a:t>
            </a:r>
            <a:r>
              <a:rPr lang="es-ES" sz="1600" dirty="0" smtClean="0">
                <a:solidFill>
                  <a:schemeClr val="accent1"/>
                </a:solidFill>
              </a:rPr>
              <a:t>)</a:t>
            </a:r>
          </a:p>
          <a:p>
            <a:pPr algn="ctr"/>
            <a:r>
              <a:rPr lang="es-ES" sz="1600" dirty="0"/>
              <a:t> </a:t>
            </a:r>
            <a:r>
              <a:rPr lang="es-ES" sz="1600" dirty="0">
                <a:solidFill>
                  <a:schemeClr val="accent1"/>
                </a:solidFill>
              </a:rPr>
              <a:t>Filo </a:t>
            </a:r>
            <a:r>
              <a:rPr lang="es-ES" sz="1600" dirty="0" err="1" smtClean="0">
                <a:solidFill>
                  <a:schemeClr val="accent1"/>
                </a:solidFill>
              </a:rPr>
              <a:t>Magnoliophyt</a:t>
            </a:r>
            <a:endParaRPr lang="es-ES" sz="1600" dirty="0" smtClean="0">
              <a:solidFill>
                <a:schemeClr val="accent1"/>
              </a:solidFill>
            </a:endParaRPr>
          </a:p>
          <a:p>
            <a:pPr algn="ctr"/>
            <a:r>
              <a:rPr lang="es-ES" sz="1600" dirty="0" smtClean="0">
                <a:solidFill>
                  <a:schemeClr val="accent1"/>
                </a:solidFill>
              </a:rPr>
              <a:t>Clase</a:t>
            </a:r>
            <a:r>
              <a:rPr lang="es-ES" sz="1600" dirty="0">
                <a:solidFill>
                  <a:schemeClr val="accent1"/>
                </a:solidFill>
              </a:rPr>
              <a:t> </a:t>
            </a:r>
            <a:r>
              <a:rPr lang="es-ES" sz="1600" dirty="0" err="1" smtClean="0">
                <a:solidFill>
                  <a:schemeClr val="accent1"/>
                </a:solidFill>
              </a:rPr>
              <a:t>Magnoliopsida</a:t>
            </a:r>
            <a:endParaRPr lang="es-ES" sz="1600" dirty="0">
              <a:solidFill>
                <a:schemeClr val="accent1"/>
              </a:solidFill>
            </a:endParaRPr>
          </a:p>
          <a:p>
            <a:pPr algn="ctr"/>
            <a:r>
              <a:rPr lang="es-ES" sz="1600" dirty="0" smtClean="0">
                <a:solidFill>
                  <a:schemeClr val="accent1"/>
                </a:solidFill>
              </a:rPr>
              <a:t>Orden </a:t>
            </a:r>
            <a:r>
              <a:rPr lang="es-ES" sz="1600" dirty="0" err="1" smtClean="0">
                <a:solidFill>
                  <a:schemeClr val="accent1"/>
                </a:solidFill>
              </a:rPr>
              <a:t>Malpighiales</a:t>
            </a:r>
            <a:endParaRPr lang="es-ES" sz="1600" dirty="0">
              <a:solidFill>
                <a:schemeClr val="accent1"/>
              </a:solidFill>
            </a:endParaRPr>
          </a:p>
          <a:p>
            <a:pPr algn="ctr"/>
            <a:r>
              <a:rPr lang="es-ES" sz="1600" dirty="0" smtClean="0">
                <a:solidFill>
                  <a:schemeClr val="accent1"/>
                </a:solidFill>
              </a:rPr>
              <a:t>Familia</a:t>
            </a:r>
            <a:r>
              <a:rPr lang="es-ES" sz="1600" dirty="0">
                <a:solidFill>
                  <a:schemeClr val="accent1"/>
                </a:solidFill>
              </a:rPr>
              <a:t> </a:t>
            </a:r>
            <a:r>
              <a:rPr lang="es-ES" sz="1600" dirty="0" err="1" smtClean="0">
                <a:solidFill>
                  <a:schemeClr val="accent1"/>
                </a:solidFill>
              </a:rPr>
              <a:t>Rhizophoraceae</a:t>
            </a:r>
            <a:endParaRPr lang="es-ES" sz="1600" dirty="0">
              <a:solidFill>
                <a:schemeClr val="accent1"/>
              </a:solidFill>
            </a:endParaRPr>
          </a:p>
          <a:p>
            <a:pPr algn="ctr"/>
            <a:r>
              <a:rPr lang="es-ES" sz="1600" dirty="0" smtClean="0">
                <a:solidFill>
                  <a:schemeClr val="accent1"/>
                </a:solidFill>
              </a:rPr>
              <a:t>Género </a:t>
            </a:r>
            <a:r>
              <a:rPr lang="es-ES" sz="1600" dirty="0" err="1" smtClean="0">
                <a:solidFill>
                  <a:schemeClr val="accent1"/>
                </a:solidFill>
              </a:rPr>
              <a:t>Rhizophora</a:t>
            </a:r>
            <a:endParaRPr lang="es-ES" sz="1600" dirty="0" smtClean="0">
              <a:solidFill>
                <a:schemeClr val="accent1"/>
              </a:solidFill>
            </a:endParaRPr>
          </a:p>
          <a:p>
            <a:pPr algn="ctr"/>
            <a:endParaRPr lang="es-ES" sz="2000" dirty="0" smtClean="0">
              <a:solidFill>
                <a:schemeClr val="accent1"/>
              </a:solidFill>
            </a:endParaRPr>
          </a:p>
          <a:p>
            <a:pPr algn="ctr"/>
            <a:endParaRPr lang="es-ES" sz="2000" dirty="0">
              <a:solidFill>
                <a:schemeClr val="accent1"/>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6346" y="1965960"/>
            <a:ext cx="3790464" cy="2540137"/>
          </a:xfrm>
          <a:prstGeom prst="rect">
            <a:avLst/>
          </a:prstGeom>
        </p:spPr>
      </p:pic>
    </p:spTree>
    <p:extLst>
      <p:ext uri="{BB962C8B-B14F-4D97-AF65-F5344CB8AC3E}">
        <p14:creationId xmlns:p14="http://schemas.microsoft.com/office/powerpoint/2010/main" val="2805741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u="sng" dirty="0" smtClean="0">
                <a:effectLst>
                  <a:outerShdw blurRad="38100" dist="38100" dir="2700000" algn="tl">
                    <a:srgbClr val="000000">
                      <a:alpha val="43137"/>
                    </a:srgbClr>
                  </a:outerShdw>
                </a:effectLst>
              </a:rPr>
              <a:t>Otros ejemplos :</a:t>
            </a:r>
            <a:endParaRPr lang="es-ES" b="1" u="sng"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15778" y="2131540"/>
            <a:ext cx="3610232" cy="2358081"/>
          </a:xfrm>
        </p:spPr>
        <p:txBody>
          <a:bodyPr/>
          <a:lstStyle/>
          <a:p>
            <a:r>
              <a:rPr lang="es-ES" dirty="0"/>
              <a:t>En general, un humedal alberga mamíferos (como los pumas), peces, aves, reptiles (como cocodrilos y caimanes), anfibios (como las ranas), insectos y muchos invertebrados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9070" y="456169"/>
            <a:ext cx="3344562" cy="250842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746" y="3457490"/>
            <a:ext cx="3344562" cy="2508422"/>
          </a:xfrm>
          <a:prstGeom prst="rect">
            <a:avLst/>
          </a:prstGeom>
        </p:spPr>
      </p:pic>
      <p:sp>
        <p:nvSpPr>
          <p:cNvPr id="6" name="CuadroTexto 5"/>
          <p:cNvSpPr txBox="1"/>
          <p:nvPr/>
        </p:nvSpPr>
        <p:spPr>
          <a:xfrm>
            <a:off x="5321643" y="694717"/>
            <a:ext cx="2710249" cy="2677656"/>
          </a:xfrm>
          <a:prstGeom prst="rect">
            <a:avLst/>
          </a:prstGeom>
          <a:noFill/>
        </p:spPr>
        <p:txBody>
          <a:bodyPr wrap="square" rtlCol="0">
            <a:spAutoFit/>
          </a:bodyPr>
          <a:lstStyle/>
          <a:p>
            <a:r>
              <a:rPr lang="es-ES" sz="1400" dirty="0">
                <a:solidFill>
                  <a:schemeClr val="accent1"/>
                </a:solidFill>
              </a:rPr>
              <a:t>La nutria gigante  vive fuera del agua cerca de ríos, ya que se desempeña muy bien nadando para conseguir alimento. Estos mamíferos forman pequeñas manadas compuestas en general por una hembra, un macho y la cría, pero lo más común es verlos en solitario</a:t>
            </a:r>
            <a:r>
              <a:rPr lang="es-ES" sz="1400" dirty="0" smtClean="0">
                <a:solidFill>
                  <a:schemeClr val="accent1"/>
                </a:solidFill>
              </a:rPr>
              <a:t>.</a:t>
            </a:r>
          </a:p>
          <a:p>
            <a:r>
              <a:rPr lang="es-ES" sz="1400" dirty="0">
                <a:solidFill>
                  <a:schemeClr val="accent1"/>
                </a:solidFill>
              </a:rPr>
              <a:t>Orden: </a:t>
            </a:r>
            <a:r>
              <a:rPr lang="es-ES" sz="1400" dirty="0" err="1">
                <a:solidFill>
                  <a:schemeClr val="accent1"/>
                </a:solidFill>
              </a:rPr>
              <a:t>Carnivora</a:t>
            </a:r>
            <a:endParaRPr lang="es-ES" sz="1400" dirty="0">
              <a:solidFill>
                <a:schemeClr val="accent1"/>
              </a:solidFill>
            </a:endParaRPr>
          </a:p>
          <a:p>
            <a:r>
              <a:rPr lang="es-ES" sz="1400" dirty="0">
                <a:solidFill>
                  <a:schemeClr val="accent1"/>
                </a:solidFill>
              </a:rPr>
              <a:t>Familia: </a:t>
            </a:r>
            <a:r>
              <a:rPr lang="es-ES" sz="1400" dirty="0" err="1">
                <a:solidFill>
                  <a:schemeClr val="accent1"/>
                </a:solidFill>
              </a:rPr>
              <a:t>Mustelidae</a:t>
            </a:r>
            <a:endParaRPr lang="es-ES" sz="1400" dirty="0">
              <a:solidFill>
                <a:schemeClr val="accent1"/>
              </a:solidFill>
            </a:endParaRPr>
          </a:p>
          <a:p>
            <a:r>
              <a:rPr lang="es-ES" sz="1400" dirty="0">
                <a:solidFill>
                  <a:schemeClr val="accent1"/>
                </a:solidFill>
              </a:rPr>
              <a:t>Género: </a:t>
            </a:r>
            <a:r>
              <a:rPr lang="es-ES" sz="1400" dirty="0" err="1">
                <a:solidFill>
                  <a:schemeClr val="accent1"/>
                </a:solidFill>
              </a:rPr>
              <a:t>Lontra</a:t>
            </a:r>
            <a:endParaRPr lang="es-ES" sz="1400" dirty="0">
              <a:solidFill>
                <a:schemeClr val="accent1"/>
              </a:solidFill>
            </a:endParaRPr>
          </a:p>
        </p:txBody>
      </p:sp>
      <p:sp>
        <p:nvSpPr>
          <p:cNvPr id="7" name="CuadroTexto 6"/>
          <p:cNvSpPr txBox="1"/>
          <p:nvPr/>
        </p:nvSpPr>
        <p:spPr>
          <a:xfrm>
            <a:off x="8625016" y="3220995"/>
            <a:ext cx="2916195" cy="3108543"/>
          </a:xfrm>
          <a:prstGeom prst="rect">
            <a:avLst/>
          </a:prstGeom>
          <a:noFill/>
        </p:spPr>
        <p:txBody>
          <a:bodyPr wrap="square" rtlCol="0">
            <a:spAutoFit/>
          </a:bodyPr>
          <a:lstStyle/>
          <a:p>
            <a:r>
              <a:rPr lang="es-ES" sz="1400" dirty="0">
                <a:solidFill>
                  <a:schemeClr val="accent1"/>
                </a:solidFill>
              </a:rPr>
              <a:t>El carpincho es el roedor más grande que vive en la actualidad. No tiene rabo, su pelaje es marrón y sus patas presentan membranas entre los dedos. Puede llegar a medir 1,30 m de largo y a pesar 90 kg. Se alimenta de vegetales. Habita en arroyos, bañados y ambientes acuáticos asociados a montes, donde es muy frecuente encontrar sus huellas y excrementos. </a:t>
            </a:r>
            <a:endParaRPr lang="es-ES" sz="1400" dirty="0" smtClean="0">
              <a:solidFill>
                <a:schemeClr val="accent1"/>
              </a:solidFill>
            </a:endParaRPr>
          </a:p>
          <a:p>
            <a:r>
              <a:rPr lang="es-ES" sz="1400" dirty="0" smtClean="0">
                <a:solidFill>
                  <a:schemeClr val="accent1"/>
                </a:solidFill>
              </a:rPr>
              <a:t>Orden</a:t>
            </a:r>
            <a:r>
              <a:rPr lang="es-ES" sz="1400" dirty="0">
                <a:solidFill>
                  <a:schemeClr val="accent1"/>
                </a:solidFill>
              </a:rPr>
              <a:t>: </a:t>
            </a:r>
            <a:r>
              <a:rPr lang="es-ES" sz="1400" dirty="0" err="1">
                <a:solidFill>
                  <a:schemeClr val="accent1"/>
                </a:solidFill>
              </a:rPr>
              <a:t>Rodentia</a:t>
            </a:r>
            <a:endParaRPr lang="es-ES" sz="1400" dirty="0">
              <a:solidFill>
                <a:schemeClr val="accent1"/>
              </a:solidFill>
            </a:endParaRPr>
          </a:p>
          <a:p>
            <a:r>
              <a:rPr lang="es-ES" sz="1400" dirty="0">
                <a:solidFill>
                  <a:schemeClr val="accent1"/>
                </a:solidFill>
              </a:rPr>
              <a:t>Familia: </a:t>
            </a:r>
            <a:r>
              <a:rPr lang="es-ES" sz="1400" dirty="0" err="1">
                <a:solidFill>
                  <a:schemeClr val="accent1"/>
                </a:solidFill>
              </a:rPr>
              <a:t>Hydrochoeridae</a:t>
            </a:r>
            <a:endParaRPr lang="es-ES" sz="1400" dirty="0">
              <a:solidFill>
                <a:schemeClr val="accent1"/>
              </a:solidFill>
            </a:endParaRPr>
          </a:p>
          <a:p>
            <a:r>
              <a:rPr lang="es-ES" sz="1400" dirty="0">
                <a:solidFill>
                  <a:schemeClr val="accent1"/>
                </a:solidFill>
              </a:rPr>
              <a:t>Género: </a:t>
            </a:r>
            <a:r>
              <a:rPr lang="es-ES" sz="1400" dirty="0" err="1">
                <a:solidFill>
                  <a:schemeClr val="accent1"/>
                </a:solidFill>
              </a:rPr>
              <a:t>Hydrochoerus</a:t>
            </a:r>
            <a:endParaRPr lang="es-ES" sz="1400" dirty="0">
              <a:solidFill>
                <a:schemeClr val="accent1"/>
              </a:solidFill>
            </a:endParaRPr>
          </a:p>
        </p:txBody>
      </p:sp>
    </p:spTree>
    <p:extLst>
      <p:ext uri="{BB962C8B-B14F-4D97-AF65-F5344CB8AC3E}">
        <p14:creationId xmlns:p14="http://schemas.microsoft.com/office/powerpoint/2010/main" val="55477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u="sng" dirty="0" smtClean="0">
                <a:effectLst>
                  <a:outerShdw blurRad="38100" dist="38100" dir="2700000" algn="tl">
                    <a:srgbClr val="000000">
                      <a:alpha val="43137"/>
                    </a:srgbClr>
                  </a:outerShdw>
                </a:effectLst>
              </a:rPr>
              <a:t>Referencias:</a:t>
            </a:r>
            <a:endParaRPr lang="es-ES" b="1" u="sng"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r>
              <a:rPr lang="es-ES" dirty="0" smtClean="0"/>
              <a:t>Dra. </a:t>
            </a:r>
            <a:r>
              <a:rPr lang="es-ES" dirty="0" err="1" smtClean="0"/>
              <a:t>Jennie</a:t>
            </a:r>
            <a:r>
              <a:rPr lang="es-ES" dirty="0" smtClean="0"/>
              <a:t> </a:t>
            </a:r>
            <a:r>
              <a:rPr lang="es-ES" dirty="0" err="1" smtClean="0"/>
              <a:t>Ramirez</a:t>
            </a:r>
            <a:r>
              <a:rPr lang="es-ES" dirty="0" smtClean="0"/>
              <a:t> (2009), </a:t>
            </a:r>
            <a:r>
              <a:rPr lang="es-ES" b="1" u="sng" dirty="0"/>
              <a:t>Los Humedales, </a:t>
            </a:r>
            <a:r>
              <a:rPr lang="es-ES" b="1" u="sng" dirty="0">
                <a:hlinkClick r:id="rId2"/>
              </a:rPr>
              <a:t>http://</a:t>
            </a:r>
            <a:r>
              <a:rPr lang="es-ES" b="1" u="sng" dirty="0" smtClean="0">
                <a:hlinkClick r:id="rId2"/>
              </a:rPr>
              <a:t>ponce.inter.edu/acad/cursos/ciencia/pages/humedales.htm</a:t>
            </a:r>
            <a:endParaRPr lang="es-ES" b="1" u="sng" dirty="0" smtClean="0"/>
          </a:p>
          <a:p>
            <a:r>
              <a:rPr lang="es-ES" dirty="0"/>
              <a:t>Prensa Forestal Uruguay, (2016)</a:t>
            </a:r>
            <a:r>
              <a:rPr lang="es-ES" b="1" dirty="0" smtClean="0"/>
              <a:t>, </a:t>
            </a:r>
            <a:r>
              <a:rPr lang="es-ES" b="1" u="sng" dirty="0"/>
              <a:t>Los humedales en Uruguay </a:t>
            </a:r>
            <a:r>
              <a:rPr lang="es-ES" b="1" dirty="0" smtClean="0">
                <a:hlinkClick r:id="rId3"/>
              </a:rPr>
              <a:t>http</a:t>
            </a:r>
            <a:r>
              <a:rPr lang="es-ES" b="1" dirty="0">
                <a:hlinkClick r:id="rId3"/>
              </a:rPr>
              <a:t>://</a:t>
            </a:r>
            <a:r>
              <a:rPr lang="es-ES" b="1" dirty="0" smtClean="0">
                <a:hlinkClick r:id="rId3"/>
              </a:rPr>
              <a:t>www.iciforestal.com.uy/uruguay/9207-los-humedales-en-uruguay</a:t>
            </a:r>
            <a:endParaRPr lang="es-ES" b="1" dirty="0" smtClean="0"/>
          </a:p>
          <a:p>
            <a:r>
              <a:rPr lang="es-ES" b="1" dirty="0" smtClean="0"/>
              <a:t>CREHO, </a:t>
            </a:r>
            <a:r>
              <a:rPr lang="es-ES" b="1" dirty="0" err="1" smtClean="0"/>
              <a:t>Ramsar</a:t>
            </a:r>
            <a:r>
              <a:rPr lang="es-ES" b="1" dirty="0" smtClean="0"/>
              <a:t> (2015), Definición y tipos de Humedales, </a:t>
            </a:r>
            <a:r>
              <a:rPr lang="es-ES" b="1" dirty="0" smtClean="0">
                <a:hlinkClick r:id="rId4"/>
              </a:rPr>
              <a:t>http</a:t>
            </a:r>
            <a:r>
              <a:rPr lang="es-ES" b="1" dirty="0">
                <a:hlinkClick r:id="rId4"/>
              </a:rPr>
              <a:t>://</a:t>
            </a:r>
            <a:r>
              <a:rPr lang="es-ES" b="1" dirty="0" smtClean="0">
                <a:hlinkClick r:id="rId4"/>
              </a:rPr>
              <a:t>www.creho.org/definicion-de-humedal/</a:t>
            </a:r>
            <a:r>
              <a:rPr lang="es-ES" b="1" dirty="0"/>
              <a:t> </a:t>
            </a:r>
            <a:r>
              <a:rPr lang="es-ES" b="1" dirty="0" smtClean="0">
                <a:hlinkClick r:id="rId5"/>
              </a:rPr>
              <a:t>http</a:t>
            </a:r>
            <a:r>
              <a:rPr lang="es-ES" b="1" dirty="0">
                <a:hlinkClick r:id="rId5"/>
              </a:rPr>
              <a:t>://www.creho.org/definicion-de-humedal/tipos-de-humedales</a:t>
            </a:r>
            <a:r>
              <a:rPr lang="es-ES" b="1" dirty="0" smtClean="0">
                <a:hlinkClick r:id="rId5"/>
              </a:rPr>
              <a:t>/</a:t>
            </a:r>
            <a:endParaRPr lang="es-ES" b="1" dirty="0" smtClean="0"/>
          </a:p>
          <a:p>
            <a:endParaRPr lang="es-ES" b="1" dirty="0" smtClean="0"/>
          </a:p>
          <a:p>
            <a:endParaRPr lang="es-ES" b="1" dirty="0" smtClean="0"/>
          </a:p>
          <a:p>
            <a:pPr marL="45720" indent="0">
              <a:buNone/>
            </a:pPr>
            <a:endParaRPr lang="es-ES" b="1" dirty="0" smtClean="0"/>
          </a:p>
          <a:p>
            <a:endParaRPr lang="es-ES" b="1" dirty="0"/>
          </a:p>
          <a:p>
            <a:endParaRPr lang="es-ES" b="1" dirty="0" smtClean="0"/>
          </a:p>
          <a:p>
            <a:endParaRPr lang="es-ES" b="1" dirty="0" smtClean="0"/>
          </a:p>
          <a:p>
            <a:endParaRPr lang="es-ES" b="1" dirty="0"/>
          </a:p>
          <a:p>
            <a:endParaRPr lang="es-ES" dirty="0"/>
          </a:p>
        </p:txBody>
      </p:sp>
    </p:spTree>
    <p:extLst>
      <p:ext uri="{BB962C8B-B14F-4D97-AF65-F5344CB8AC3E}">
        <p14:creationId xmlns:p14="http://schemas.microsoft.com/office/powerpoint/2010/main" val="3359308210"/>
      </p:ext>
    </p:extLst>
  </p:cSld>
  <p:clrMapOvr>
    <a:masterClrMapping/>
  </p:clrMapOvr>
</p:sld>
</file>

<file path=ppt/theme/theme1.xml><?xml version="1.0" encoding="utf-8"?>
<a:theme xmlns:a="http://schemas.openxmlformats.org/drawingml/2006/main" name="Bas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TM03457444[[fn=Base]]</Template>
  <TotalTime>97</TotalTime>
  <Words>564</Words>
  <Application>Microsoft Office PowerPoint</Application>
  <PresentationFormat>Personalizado</PresentationFormat>
  <Paragraphs>51</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Base</vt:lpstr>
      <vt:lpstr>Humedales</vt:lpstr>
      <vt:lpstr>Definición:</vt:lpstr>
      <vt:lpstr>Características físicas:</vt:lpstr>
      <vt:lpstr>Importancia de los humedales como ecosistemas:</vt:lpstr>
      <vt:lpstr>Comunidades biológicas presentes:</vt:lpstr>
      <vt:lpstr>Otros ejemplos :</vt:lpstr>
      <vt:lpstr>Referencias: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Humedales</dc:title>
  <dc:creator>Lucas</dc:creator>
  <cp:lastModifiedBy>Juli</cp:lastModifiedBy>
  <cp:revision>10</cp:revision>
  <dcterms:created xsi:type="dcterms:W3CDTF">2017-06-01T03:08:11Z</dcterms:created>
  <dcterms:modified xsi:type="dcterms:W3CDTF">2017-06-01T21:04:22Z</dcterms:modified>
</cp:coreProperties>
</file>